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Arial Narrow"/>
      <p:regular r:id="rId30"/>
      <p:bold r:id="rId31"/>
      <p:italic r:id="rId32"/>
      <p:boldItalic r:id="rId33"/>
    </p:embeddedFont>
    <p:embeddedFont>
      <p:font typeface="Helvetica Neue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ialNarrow-bold.fntdata"/><Relationship Id="rId30" Type="http://schemas.openxmlformats.org/officeDocument/2006/relationships/font" Target="fonts/ArialNarrow-regular.fntdata"/><Relationship Id="rId11" Type="http://schemas.openxmlformats.org/officeDocument/2006/relationships/slide" Target="slides/slide6.xml"/><Relationship Id="rId33" Type="http://schemas.openxmlformats.org/officeDocument/2006/relationships/font" Target="fonts/ArialNarrow-boldItalic.fntdata"/><Relationship Id="rId10" Type="http://schemas.openxmlformats.org/officeDocument/2006/relationships/slide" Target="slides/slide5.xml"/><Relationship Id="rId32" Type="http://schemas.openxmlformats.org/officeDocument/2006/relationships/font" Target="fonts/ArialNarrow-italic.fntdata"/><Relationship Id="rId13" Type="http://schemas.openxmlformats.org/officeDocument/2006/relationships/slide" Target="slides/slide8.xml"/><Relationship Id="rId35" Type="http://schemas.openxmlformats.org/officeDocument/2006/relationships/font" Target="fonts/HelveticaNeue-bold.fntdata"/><Relationship Id="rId12" Type="http://schemas.openxmlformats.org/officeDocument/2006/relationships/slide" Target="slides/slide7.xml"/><Relationship Id="rId34" Type="http://schemas.openxmlformats.org/officeDocument/2006/relationships/font" Target="fonts/HelveticaNeue-regular.fntdata"/><Relationship Id="rId15" Type="http://schemas.openxmlformats.org/officeDocument/2006/relationships/slide" Target="slides/slide10.xml"/><Relationship Id="rId37" Type="http://schemas.openxmlformats.org/officeDocument/2006/relationships/font" Target="fonts/HelveticaNeue-boldItalic.fntdata"/><Relationship Id="rId14" Type="http://schemas.openxmlformats.org/officeDocument/2006/relationships/slide" Target="slides/slide9.xml"/><Relationship Id="rId36" Type="http://schemas.openxmlformats.org/officeDocument/2006/relationships/font" Target="fonts/HelveticaNeue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f5bc01950e_0_5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f5bc01950e_0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f5bc01950e_0_6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f5bc01950e_0_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5bc01950e_0_6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f5bc01950e_0_6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5bc01950e_0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f5bc01950e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f5bc01950e_0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f5bc01950e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f5bc01950e_0_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f5bc01950e_0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f5bc01950e_0_7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f5bc01950e_0_7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f5bc01950e_0_7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f5bc01950e_0_7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5bc01950e_0_7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5bc01950e_0_7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5bc01950e_0_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f5bc01950e_0_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f5bc01950e_0_7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f5bc01950e_0_7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f5bc01950e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f5bc01950e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f5e1abf4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f5e1abf4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f5e1abf41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f5e1abf41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f5fed1900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f5fed1900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f5fed1900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f5fed1900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8988782c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8988782c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5bc01950e_0_5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f5bc01950e_0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5bc01950e_0_6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f5bc01950e_0_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5bc01950e_0_6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5bc01950e_0_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f5bc01950e_0_6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f5bc01950e_0_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5bc01950e_0_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f5bc01950e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5bc01950e_0_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f5bc01950e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5bc01950e_0_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f5bc01950e_0_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497008" y="4704516"/>
            <a:ext cx="548700" cy="31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499283" y="4690872"/>
            <a:ext cx="548700" cy="31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499283" y="4690872"/>
            <a:ext cx="548700" cy="31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499283" y="4690872"/>
            <a:ext cx="548700" cy="31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80084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97000" y="1147227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502920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420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586200" y="505025"/>
            <a:ext cx="7822500" cy="7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692700" y="1313400"/>
            <a:ext cx="3870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F71"/>
              </a:buClr>
              <a:buSzPts val="1400"/>
              <a:buChar char="∙"/>
              <a:defRPr sz="13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200"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200"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200"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200"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200"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484632" y="4700016"/>
            <a:ext cx="548700" cy="31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gradFill>
          <a:gsLst>
            <a:gs pos="0">
              <a:srgbClr val="2F3482"/>
            </a:gs>
            <a:gs pos="100000">
              <a:srgbClr val="0662B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704462"/>
            <a:ext cx="9144000" cy="314757"/>
          </a:xfrm>
          <a:prstGeom prst="rect">
            <a:avLst/>
          </a:prstGeom>
          <a:solidFill>
            <a:srgbClr val="3E8B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/>
        </p:nvSpPr>
        <p:spPr>
          <a:xfrm>
            <a:off x="2723025" y="4773180"/>
            <a:ext cx="2904600" cy="192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1200">
                <a:solidFill>
                  <a:srgbClr val="F2FF71"/>
                </a:solidFill>
                <a:latin typeface="Arial Narrow"/>
                <a:ea typeface="Arial Narrow"/>
                <a:cs typeface="Arial Narrow"/>
                <a:sym typeface="Arial Narrow"/>
              </a:rPr>
              <a:t>TIAA-forum.org</a:t>
            </a:r>
            <a:endParaRPr sz="1200">
              <a:solidFill>
                <a:srgbClr val="F2FF71"/>
              </a:solidFill>
            </a:endParaRPr>
          </a:p>
        </p:txBody>
      </p:sp>
      <p:pic>
        <p:nvPicPr>
          <p:cNvPr descr="Title-homepage-image.png"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367990" y="4719927"/>
            <a:ext cx="1563057" cy="2757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/>
        </p:nvSpPr>
        <p:spPr>
          <a:xfrm>
            <a:off x="954100" y="4772075"/>
            <a:ext cx="1862400" cy="171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2FF71"/>
                </a:solidFill>
              </a:rPr>
              <a:t>NAATW - 09.13.24</a:t>
            </a:r>
            <a:endParaRPr sz="1200">
              <a:solidFill>
                <a:srgbClr val="F2FF71"/>
              </a:solidFill>
            </a:endParaRPr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2FF71"/>
              </a:buClr>
              <a:buSzPts val="2800"/>
              <a:buNone/>
              <a:defRPr sz="2800">
                <a:solidFill>
                  <a:srgbClr val="F2FF7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97000" y="114722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F71"/>
              </a:buClr>
              <a:buSzPts val="1800"/>
              <a:buChar char="●"/>
              <a:defRPr sz="1800">
                <a:solidFill>
                  <a:srgbClr val="F2FF71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F71"/>
              </a:buClr>
              <a:buSzPts val="1400"/>
              <a:buChar char="○"/>
              <a:defRPr>
                <a:solidFill>
                  <a:srgbClr val="F2FF71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F71"/>
              </a:buClr>
              <a:buSzPts val="1400"/>
              <a:buChar char="■"/>
              <a:defRPr>
                <a:solidFill>
                  <a:srgbClr val="F2FF71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F71"/>
              </a:buClr>
              <a:buSzPts val="1400"/>
              <a:buChar char="●"/>
              <a:defRPr>
                <a:solidFill>
                  <a:srgbClr val="F2FF71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F71"/>
              </a:buClr>
              <a:buSzPts val="1400"/>
              <a:buChar char="○"/>
              <a:defRPr>
                <a:solidFill>
                  <a:srgbClr val="F2FF71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F71"/>
              </a:buClr>
              <a:buSzPts val="1400"/>
              <a:buChar char="■"/>
              <a:defRPr>
                <a:solidFill>
                  <a:srgbClr val="F2FF71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F71"/>
              </a:buClr>
              <a:buSzPts val="1400"/>
              <a:buChar char="●"/>
              <a:defRPr>
                <a:solidFill>
                  <a:srgbClr val="F2FF71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F71"/>
              </a:buClr>
              <a:buSzPts val="1400"/>
              <a:buChar char="○"/>
              <a:defRPr>
                <a:solidFill>
                  <a:srgbClr val="F2FF71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F71"/>
              </a:buClr>
              <a:buSzPts val="1400"/>
              <a:buChar char="■"/>
              <a:defRPr>
                <a:solidFill>
                  <a:srgbClr val="F2FF71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497008" y="4704516"/>
            <a:ext cx="5487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F2FF71"/>
                </a:solidFill>
              </a:defRPr>
            </a:lvl1pPr>
            <a:lvl2pPr lvl="1" algn="r">
              <a:buNone/>
              <a:defRPr sz="1200">
                <a:solidFill>
                  <a:srgbClr val="F2FF71"/>
                </a:solidFill>
              </a:defRPr>
            </a:lvl2pPr>
            <a:lvl3pPr lvl="2" algn="r">
              <a:buNone/>
              <a:defRPr sz="1200">
                <a:solidFill>
                  <a:srgbClr val="F2FF71"/>
                </a:solidFill>
              </a:defRPr>
            </a:lvl3pPr>
            <a:lvl4pPr lvl="3" algn="r">
              <a:buNone/>
              <a:defRPr sz="1200">
                <a:solidFill>
                  <a:srgbClr val="F2FF71"/>
                </a:solidFill>
              </a:defRPr>
            </a:lvl4pPr>
            <a:lvl5pPr lvl="4" algn="r">
              <a:buNone/>
              <a:defRPr sz="1200">
                <a:solidFill>
                  <a:srgbClr val="F2FF71"/>
                </a:solidFill>
              </a:defRPr>
            </a:lvl5pPr>
            <a:lvl6pPr lvl="5" algn="r">
              <a:buNone/>
              <a:defRPr sz="1200">
                <a:solidFill>
                  <a:srgbClr val="F2FF71"/>
                </a:solidFill>
              </a:defRPr>
            </a:lvl6pPr>
            <a:lvl7pPr lvl="6" algn="r">
              <a:buNone/>
              <a:defRPr sz="1200">
                <a:solidFill>
                  <a:srgbClr val="F2FF71"/>
                </a:solidFill>
              </a:defRPr>
            </a:lvl7pPr>
            <a:lvl8pPr lvl="7" algn="r">
              <a:buNone/>
              <a:defRPr sz="1200">
                <a:solidFill>
                  <a:srgbClr val="F2FF71"/>
                </a:solidFill>
              </a:defRPr>
            </a:lvl8pPr>
            <a:lvl9pPr lvl="8" algn="r">
              <a:buNone/>
              <a:defRPr sz="1200">
                <a:solidFill>
                  <a:srgbClr val="F2FF7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hyperlink" Target="mailto:info@tiaa-forum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r>
              <a:rPr lang="en" sz="2185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Started at 2015 NAATW  —</a:t>
            </a:r>
            <a:endParaRPr sz="2185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r>
              <a:rPr i="1" lang="en" sz="2185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Keeping the Conversation Going 24/7/365</a:t>
            </a:r>
            <a:endParaRPr sz="2185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2240"/>
          </a:p>
        </p:txBody>
      </p:sp>
      <p:pic>
        <p:nvPicPr>
          <p:cNvPr descr="Title-homepage-image.png"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899" y="216800"/>
            <a:ext cx="8195973" cy="24034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90440" rotWithShape="0" dir="5400000" dist="12600">
              <a:srgbClr val="000000"/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586200" y="505025"/>
            <a:ext cx="7822500" cy="7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Forum Landing Page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692700" y="1313400"/>
            <a:ext cx="3663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134620" lvl="0" marL="0" rtl="0" algn="l">
              <a:spcBef>
                <a:spcPts val="1000"/>
              </a:spcBef>
              <a:spcAft>
                <a:spcPts val="0"/>
              </a:spcAft>
              <a:buClr>
                <a:srgbClr val="F2FF71"/>
              </a:buClr>
              <a:buSzPts val="1400"/>
              <a:buFont typeface="Arial Narrow"/>
              <a:buChar char="●"/>
            </a:pPr>
            <a:r>
              <a:rPr lang="en" sz="1400">
                <a:latin typeface="Arial Narrow"/>
                <a:ea typeface="Arial Narrow"/>
                <a:cs typeface="Arial Narrow"/>
                <a:sym typeface="Arial Narrow"/>
              </a:rPr>
              <a:t>Displays all the Categories in the Forum on a left-hand navigation sidebar</a:t>
            </a:r>
            <a:endParaRPr sz="14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34620" lvl="0" marL="0" rtl="0" algn="l">
              <a:spcBef>
                <a:spcPts val="1000"/>
              </a:spcBef>
              <a:spcAft>
                <a:spcPts val="0"/>
              </a:spcAft>
              <a:buClr>
                <a:srgbClr val="F2FF71"/>
              </a:buClr>
              <a:buSzPts val="1400"/>
              <a:buFont typeface="Arial Narrow"/>
              <a:buChar char="●"/>
            </a:pPr>
            <a:r>
              <a:rPr lang="en" sz="1400">
                <a:latin typeface="Arial Narrow"/>
                <a:ea typeface="Arial Narrow"/>
                <a:cs typeface="Arial Narrow"/>
                <a:sym typeface="Arial Narrow"/>
              </a:rPr>
              <a:t>Enables a quick, top to bottom scan of all available categories</a:t>
            </a:r>
            <a:endParaRPr sz="14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34620" lvl="0" marL="0" rtl="0" algn="l">
              <a:spcBef>
                <a:spcPts val="1000"/>
              </a:spcBef>
              <a:spcAft>
                <a:spcPts val="0"/>
              </a:spcAft>
              <a:buClr>
                <a:srgbClr val="F2FF71"/>
              </a:buClr>
              <a:buSzPts val="1400"/>
              <a:buFont typeface="Arial Narrow"/>
              <a:buChar char="●"/>
            </a:pPr>
            <a:r>
              <a:rPr lang="en" sz="1400">
                <a:latin typeface="Arial Narrow"/>
                <a:ea typeface="Arial Narrow"/>
                <a:cs typeface="Arial Narrow"/>
                <a:sym typeface="Arial Narrow"/>
              </a:rPr>
              <a:t>Allows a member to select All Categories (bottom of the navigator) if the ‘classic’ view is preferred </a:t>
            </a:r>
            <a:endParaRPr sz="14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34620" lvl="0" marL="0" rtl="0" algn="l">
              <a:spcBef>
                <a:spcPts val="1000"/>
              </a:spcBef>
              <a:spcAft>
                <a:spcPts val="0"/>
              </a:spcAft>
              <a:buClr>
                <a:srgbClr val="F2FF71"/>
              </a:buClr>
              <a:buSzPts val="1400"/>
              <a:buFont typeface="Arial Narrow"/>
              <a:buChar char="●"/>
            </a:pPr>
            <a:r>
              <a:rPr lang="en" sz="1400">
                <a:latin typeface="Arial Narrow"/>
                <a:ea typeface="Arial Narrow"/>
                <a:cs typeface="Arial Narrow"/>
                <a:sym typeface="Arial Narrow"/>
              </a:rPr>
              <a:t>Once a specific Category is entered, graphics and other behavior are as previously displayed</a:t>
            </a:r>
            <a:endParaRPr sz="14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000" y="1201725"/>
            <a:ext cx="4818801" cy="302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586200" y="505025"/>
            <a:ext cx="7822500" cy="7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Archives Special Group Landing Page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616500" y="1313400"/>
            <a:ext cx="3735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127952" lvl="0" marL="91440" rtl="0" algn="l">
              <a:spcBef>
                <a:spcPts val="0"/>
              </a:spcBef>
              <a:spcAft>
                <a:spcPts val="0"/>
              </a:spcAft>
              <a:buSzPct val="100000"/>
              <a:buChar char="∙"/>
            </a:pPr>
            <a:r>
              <a:rPr lang="en" sz="1400"/>
              <a:t>Area Archives chairs from each of the 93 Areas invited to join the Forum during the 2023 National AA Archives yearly workshop</a:t>
            </a:r>
            <a:endParaRPr sz="1400"/>
          </a:p>
          <a:p>
            <a:pPr indent="-127952" lvl="0" marL="91440" rtl="0" algn="l">
              <a:spcBef>
                <a:spcPts val="1000"/>
              </a:spcBef>
              <a:spcAft>
                <a:spcPts val="0"/>
              </a:spcAft>
              <a:buSzPct val="100000"/>
              <a:buChar char="∙"/>
            </a:pPr>
            <a:r>
              <a:rPr lang="en" sz="1400"/>
              <a:t>Enables a central repository in which anyone interested in AA Archives can share their experience, or ask questions of others</a:t>
            </a:r>
            <a:endParaRPr sz="1400"/>
          </a:p>
          <a:p>
            <a:pPr indent="-127952" lvl="0" marL="91440" rtl="0" algn="l">
              <a:spcBef>
                <a:spcPts val="1000"/>
              </a:spcBef>
              <a:spcAft>
                <a:spcPts val="0"/>
              </a:spcAft>
              <a:buSzPct val="100000"/>
              <a:buChar char="∙"/>
            </a:pPr>
            <a:r>
              <a:rPr lang="en" sz="1400"/>
              <a:t>Members of the Forum who join the Archives Group as their primary group will land in the Archives Category upon logging in – they can also explore and search the rest of the Forum</a:t>
            </a:r>
            <a:endParaRPr sz="1400"/>
          </a:p>
          <a:p>
            <a:pPr indent="-127952" lvl="0" marL="91440" rtl="0" algn="l">
              <a:spcBef>
                <a:spcPts val="1000"/>
              </a:spcBef>
              <a:spcAft>
                <a:spcPts val="1000"/>
              </a:spcAft>
              <a:buSzPct val="100000"/>
              <a:buChar char="∙"/>
            </a:pPr>
            <a:r>
              <a:rPr lang="en" sz="1400"/>
              <a:t>Demonstrates the potential for Categories dedicated to the common standing committees at the Area, District and Intergroup/Central Office levels. Public Information/CPC group/category has also been added, and Accessibility is in progress.</a:t>
            </a:r>
            <a:endParaRPr sz="1400"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7525" y="1280800"/>
            <a:ext cx="4730276" cy="29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586200" y="505025"/>
            <a:ext cx="7822500" cy="7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Chat…</a:t>
            </a:r>
            <a:endParaRPr/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406850" y="1277100"/>
            <a:ext cx="3870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-147002" lvl="0" marL="91440" rtl="0" algn="l">
              <a:spcBef>
                <a:spcPts val="0"/>
              </a:spcBef>
              <a:spcAft>
                <a:spcPts val="0"/>
              </a:spcAft>
              <a:buClr>
                <a:srgbClr val="F2FF71"/>
              </a:buClr>
              <a:buSzPct val="96666"/>
              <a:buFont typeface="Noto Sans Symbols"/>
              <a:buChar char="∙"/>
            </a:pPr>
            <a:r>
              <a:rPr lang="en" sz="3000">
                <a:latin typeface="Arial Narrow"/>
                <a:ea typeface="Arial Narrow"/>
                <a:cs typeface="Arial Narrow"/>
                <a:sym typeface="Arial Narrow"/>
              </a:rPr>
              <a:t>Chat feature can be used for temporal back channel communication for Assemblies, meetings, etc</a:t>
            </a:r>
            <a:endParaRPr sz="3000"/>
          </a:p>
          <a:p>
            <a:pPr indent="-147002" lvl="0" marL="91440" rtl="0" algn="l">
              <a:spcBef>
                <a:spcPts val="1199"/>
              </a:spcBef>
              <a:spcAft>
                <a:spcPts val="0"/>
              </a:spcAft>
              <a:buClr>
                <a:srgbClr val="F2FF71"/>
              </a:buClr>
              <a:buSzPct val="96666"/>
              <a:buFont typeface="Noto Sans Symbols"/>
              <a:buChar char="∙"/>
            </a:pPr>
            <a:r>
              <a:rPr lang="en" sz="3000">
                <a:latin typeface="Arial Narrow"/>
                <a:ea typeface="Arial Narrow"/>
                <a:cs typeface="Arial Narrow"/>
                <a:sym typeface="Arial Narrow"/>
              </a:rPr>
              <a:t>Enables security and anonymity</a:t>
            </a:r>
            <a:endParaRPr sz="3000"/>
          </a:p>
          <a:p>
            <a:pPr indent="-147002" lvl="0" marL="91440" rtl="0" algn="l">
              <a:spcBef>
                <a:spcPts val="1199"/>
              </a:spcBef>
              <a:spcAft>
                <a:spcPts val="0"/>
              </a:spcAft>
              <a:buClr>
                <a:srgbClr val="F2FF71"/>
              </a:buClr>
              <a:buSzPct val="96666"/>
              <a:buFont typeface="Noto Sans Symbols"/>
              <a:buChar char="∙"/>
            </a:pPr>
            <a:r>
              <a:rPr lang="en" sz="3000">
                <a:latin typeface="Arial Narrow"/>
                <a:ea typeface="Arial Narrow"/>
                <a:cs typeface="Arial Narrow"/>
                <a:sym typeface="Arial Narrow"/>
              </a:rPr>
              <a:t>Similar to Slack, Discord, et al, but without having to join elsewhere or use another tool</a:t>
            </a:r>
            <a:endParaRPr sz="3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47002" lvl="0" marL="91440" rtl="0" algn="l">
              <a:spcBef>
                <a:spcPts val="1199"/>
              </a:spcBef>
              <a:spcAft>
                <a:spcPts val="0"/>
              </a:spcAft>
              <a:buClr>
                <a:srgbClr val="F2FF71"/>
              </a:buClr>
              <a:buSzPct val="96666"/>
              <a:buFont typeface="Noto Sans Symbols"/>
              <a:buChar char="∙"/>
            </a:pPr>
            <a:r>
              <a:rPr lang="en" sz="3000">
                <a:latin typeface="Arial Narrow"/>
                <a:ea typeface="Arial Narrow"/>
                <a:cs typeface="Arial Narrow"/>
                <a:sym typeface="Arial Narrow"/>
              </a:rPr>
              <a:t>General Channel can be used by any forum members for immediate, ad hoc communication</a:t>
            </a:r>
            <a:endParaRPr sz="3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47002" lvl="0" marL="91440" rtl="0" algn="l">
              <a:spcBef>
                <a:spcPts val="1199"/>
              </a:spcBef>
              <a:spcAft>
                <a:spcPts val="0"/>
              </a:spcAft>
              <a:buClr>
                <a:srgbClr val="F2FF71"/>
              </a:buClr>
              <a:buSzPct val="96666"/>
              <a:buFont typeface="Noto Sans Symbols"/>
              <a:buChar char="∙"/>
            </a:pPr>
            <a:r>
              <a:rPr lang="en" sz="3000">
                <a:latin typeface="Arial Narrow"/>
                <a:ea typeface="Arial Narrow"/>
                <a:cs typeface="Arial Narrow"/>
                <a:sym typeface="Arial Narrow"/>
              </a:rPr>
              <a:t>Separate (public or private) Chat channels can be configured upon request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750" y="1277100"/>
            <a:ext cx="4774401" cy="29949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Kinds of discussions on TIAA-forum.org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4800">
                <a:solidFill>
                  <a:srgbClr val="F2FF71"/>
                </a:solidFill>
                <a:latin typeface="Arial Narrow"/>
                <a:ea typeface="Arial Narrow"/>
                <a:cs typeface="Arial Narrow"/>
                <a:sym typeface="Arial Narrow"/>
              </a:rPr>
              <a:t>How do I … </a:t>
            </a:r>
            <a:endParaRPr sz="4800">
              <a:solidFill>
                <a:srgbClr val="000000"/>
              </a:solidFill>
            </a:endParaRPr>
          </a:p>
          <a:p>
            <a:pPr indent="-155340" lvl="0" marL="361080" rtl="0" algn="l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F2FF71"/>
              </a:buClr>
              <a:buSzPct val="150000"/>
              <a:buFont typeface="Noto Sans Symbols"/>
              <a:buChar char="∙"/>
            </a:pPr>
            <a:r>
              <a:rPr lang="en" sz="3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set up a website for… ?</a:t>
            </a:r>
            <a:endParaRPr sz="3600">
              <a:solidFill>
                <a:srgbClr val="000000"/>
              </a:solidFill>
            </a:endParaRPr>
          </a:p>
          <a:p>
            <a:pPr indent="-155340" lvl="0" marL="361080" rtl="0" algn="l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F2FF71"/>
              </a:buClr>
              <a:buSzPct val="150000"/>
              <a:buFont typeface="Noto Sans Symbols"/>
              <a:buChar char="∙"/>
            </a:pPr>
            <a:r>
              <a:rPr lang="en" sz="3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run a hybrid District meeting?</a:t>
            </a:r>
            <a:endParaRPr sz="3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09620" lvl="0" marL="361080" rtl="0" algn="l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∙"/>
            </a:pPr>
            <a:r>
              <a:rPr lang="en" sz="3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accept online payments for our…?</a:t>
            </a:r>
            <a:endParaRPr sz="3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2999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4800">
                <a:solidFill>
                  <a:srgbClr val="F2FF71"/>
                </a:solidFill>
                <a:latin typeface="Arial Narrow"/>
                <a:ea typeface="Arial Narrow"/>
                <a:cs typeface="Arial Narrow"/>
                <a:sym typeface="Arial Narrow"/>
              </a:rPr>
              <a:t>Here’s my experience…</a:t>
            </a:r>
            <a:endParaRPr sz="4800">
              <a:solidFill>
                <a:srgbClr val="000000"/>
              </a:solidFill>
            </a:endParaRPr>
          </a:p>
          <a:p>
            <a:pPr indent="-155340" lvl="0" marL="361080" rtl="0" algn="l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F2FF71"/>
              </a:buClr>
              <a:buSzPct val="150000"/>
              <a:buFont typeface="Noto Sans Symbols"/>
              <a:buChar char="∙"/>
            </a:pPr>
            <a:r>
              <a:rPr lang="en" sz="3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running a hybrid election assembly</a:t>
            </a:r>
            <a:endParaRPr sz="3600">
              <a:solidFill>
                <a:srgbClr val="000000"/>
              </a:solidFill>
            </a:endParaRPr>
          </a:p>
          <a:p>
            <a:pPr indent="-155340" lvl="0" marL="361080" rtl="0" algn="l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F2FF71"/>
              </a:buClr>
              <a:buSzPct val="150000"/>
              <a:buFont typeface="Noto Sans Symbols"/>
              <a:buChar char="∙"/>
            </a:pPr>
            <a:r>
              <a:rPr lang="en" sz="3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setting up a chat function on our Intergroup website</a:t>
            </a:r>
            <a:endParaRPr/>
          </a:p>
        </p:txBody>
      </p:sp>
      <p:sp>
        <p:nvSpPr>
          <p:cNvPr id="154" name="Google Shape;154;p26"/>
          <p:cNvSpPr txBox="1"/>
          <p:nvPr>
            <p:ph idx="2" type="body"/>
          </p:nvPr>
        </p:nvSpPr>
        <p:spPr>
          <a:xfrm>
            <a:off x="4832400" y="1152475"/>
            <a:ext cx="420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4800">
                <a:solidFill>
                  <a:srgbClr val="F2FF71"/>
                </a:solidFill>
                <a:latin typeface="Arial Narrow"/>
                <a:ea typeface="Arial Narrow"/>
                <a:cs typeface="Arial Narrow"/>
                <a:sym typeface="Arial Narrow"/>
              </a:rPr>
              <a:t>Help! My </a:t>
            </a:r>
            <a:r>
              <a:rPr lang="en" sz="4800">
                <a:solidFill>
                  <a:srgbClr val="F2FF71"/>
                </a:solidFill>
                <a:latin typeface="Arial Narrow"/>
                <a:ea typeface="Arial Narrow"/>
                <a:cs typeface="Arial Narrow"/>
                <a:sym typeface="Arial Narrow"/>
              </a:rPr>
              <a:t>_____________</a:t>
            </a:r>
            <a:r>
              <a:rPr b="1" lang="en" sz="4800">
                <a:solidFill>
                  <a:srgbClr val="F2FF71"/>
                </a:solidFill>
                <a:latin typeface="Arial Narrow"/>
                <a:ea typeface="Arial Narrow"/>
                <a:cs typeface="Arial Narrow"/>
                <a:sym typeface="Arial Narrow"/>
              </a:rPr>
              <a:t> is down, broken, giving me an error I don’t understand!</a:t>
            </a:r>
            <a:endParaRPr b="1" sz="4800">
              <a:solidFill>
                <a:srgbClr val="F2FF7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5340" lvl="0" marL="361080" rtl="0" algn="l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F2FF71"/>
              </a:buClr>
              <a:buSzPct val="150000"/>
              <a:buFont typeface="Noto Sans Symbols"/>
              <a:buChar char="∙"/>
            </a:pPr>
            <a:r>
              <a:rPr lang="en" sz="3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…website, virtual meeting software,</a:t>
            </a:r>
            <a:br>
              <a:rPr lang="en" sz="3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3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donation page, etc.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999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4800">
                <a:solidFill>
                  <a:srgbClr val="F2FF71"/>
                </a:solidFill>
                <a:latin typeface="Arial Narrow"/>
                <a:ea typeface="Arial Narrow"/>
                <a:cs typeface="Arial Narrow"/>
                <a:sym typeface="Arial Narrow"/>
              </a:rPr>
              <a:t>Anyone with experience in …</a:t>
            </a:r>
            <a:endParaRPr sz="4800">
              <a:solidFill>
                <a:srgbClr val="000000"/>
              </a:solidFill>
            </a:endParaRPr>
          </a:p>
          <a:p>
            <a:pPr indent="-155340" lvl="0" marL="361080" rtl="0" algn="l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F2FF71"/>
              </a:buClr>
              <a:buSzPct val="150000"/>
              <a:buFont typeface="Noto Sans Symbols"/>
              <a:buChar char="∙"/>
            </a:pPr>
            <a:r>
              <a:rPr lang="en" sz="3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chairing an online/hybrid group conscience?</a:t>
            </a:r>
            <a:endParaRPr sz="3600">
              <a:solidFill>
                <a:srgbClr val="000000"/>
              </a:solidFill>
            </a:endParaRPr>
          </a:p>
          <a:p>
            <a:pPr indent="-155340" lvl="0" marL="361080" rtl="0" algn="l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F2FF71"/>
              </a:buClr>
              <a:buSzPct val="150000"/>
              <a:buFont typeface="Noto Sans Symbols"/>
              <a:buChar char="∙"/>
            </a:pPr>
            <a:r>
              <a:rPr lang="en" sz="3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dealing with conflict between virtual and</a:t>
            </a:r>
            <a:br>
              <a:rPr lang="en" sz="3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3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in-person meeting attendance?</a:t>
            </a:r>
            <a:endParaRPr sz="3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09620" lvl="0" marL="361080" rtl="0" algn="l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∙"/>
            </a:pPr>
            <a:r>
              <a:rPr lang="en" sz="3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voting for a hybrid assembly?</a:t>
            </a:r>
            <a:endParaRPr sz="3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5" name="Google Shape;155;p26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TIAA-forum.org Works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13462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Members can post new topics (questions, information to share, etc.), or contribute to existing discussions by posting replies</a:t>
            </a:r>
            <a:endParaRPr/>
          </a:p>
          <a:p>
            <a:pPr indent="-134620" lvl="0" marL="9144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Member posts (conversations) are grouped under “Categories,” which cover a wide spectrum of AA and its service structure</a:t>
            </a:r>
            <a:endParaRPr/>
          </a:p>
          <a:p>
            <a:pPr indent="-134620" lvl="0" marL="9144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All content on the forum is searchable</a:t>
            </a:r>
            <a:endParaRPr/>
          </a:p>
        </p:txBody>
      </p:sp>
      <p:sp>
        <p:nvSpPr>
          <p:cNvPr id="162" name="Google Shape;162;p27"/>
          <p:cNvSpPr txBox="1"/>
          <p:nvPr>
            <p:ph idx="2" type="body"/>
          </p:nvPr>
        </p:nvSpPr>
        <p:spPr>
          <a:xfrm>
            <a:off x="4832400" y="1152475"/>
            <a:ext cx="420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13462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Any AA member or person doing work for an AA service entity can join tiaa-forum.org</a:t>
            </a:r>
            <a:endParaRPr/>
          </a:p>
          <a:p>
            <a:pPr indent="-134620" lvl="0" marL="9144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forum was built on “Discourse,” one of the most powerful forum platforms available</a:t>
            </a:r>
            <a:endParaRPr/>
          </a:p>
          <a:p>
            <a:pPr indent="-134620" lvl="0" marL="9144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WordPress “front end”</a:t>
            </a:r>
            <a:endParaRPr/>
          </a:p>
          <a:p>
            <a:pPr indent="-121919" lvl="1" marL="3657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Allows for useful exposure of information to the public</a:t>
            </a:r>
            <a:endParaRPr/>
          </a:p>
          <a:p>
            <a:pPr indent="-121919" lvl="1" marL="3657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Support for forum signup and contributions</a:t>
            </a:r>
            <a:endParaRPr/>
          </a:p>
          <a:p>
            <a:pPr indent="-121919" lvl="1" marL="3657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SEO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7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</a:t>
            </a:r>
            <a:endParaRPr/>
          </a:p>
        </p:txBody>
      </p:sp>
      <p:sp>
        <p:nvSpPr>
          <p:cNvPr id="169" name="Google Shape;169;p28"/>
          <p:cNvSpPr txBox="1"/>
          <p:nvPr>
            <p:ph idx="1" type="body"/>
          </p:nvPr>
        </p:nvSpPr>
        <p:spPr>
          <a:xfrm>
            <a:off x="311700" y="1017725"/>
            <a:ext cx="42603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134620" lvl="0" marL="9144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Community</a:t>
            </a:r>
            <a:endParaRPr/>
          </a:p>
          <a:p>
            <a:pPr indent="-121919" lvl="1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Poses the questions, share the answers – the heart of TIAA-forum.org</a:t>
            </a:r>
            <a:endParaRPr>
              <a:solidFill>
                <a:schemeClr val="dk1"/>
              </a:solidFill>
            </a:endParaRPr>
          </a:p>
          <a:p>
            <a:pPr indent="-121919" lvl="1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“Private” – comprised of AA members and people who are working with AA service organizations</a:t>
            </a:r>
            <a:endParaRPr>
              <a:solidFill>
                <a:schemeClr val="dk1"/>
              </a:solidFill>
            </a:endParaRPr>
          </a:p>
          <a:p>
            <a:pPr indent="-134620" lvl="0" marL="9144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Admin Team</a:t>
            </a:r>
            <a:endParaRPr/>
          </a:p>
          <a:p>
            <a:pPr indent="-121919" lvl="1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Responsible for the day-to-day administration of the forum</a:t>
            </a:r>
            <a:endParaRPr>
              <a:solidFill>
                <a:schemeClr val="dk1"/>
              </a:solidFill>
            </a:endParaRPr>
          </a:p>
          <a:p>
            <a:pPr indent="-121919" lvl="1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Meets monthly</a:t>
            </a:r>
            <a:endParaRPr>
              <a:solidFill>
                <a:schemeClr val="dk1"/>
              </a:solidFill>
            </a:endParaRPr>
          </a:p>
          <a:p>
            <a:pPr indent="-121919" lvl="1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Platform Sub-team:</a:t>
            </a:r>
            <a:endParaRPr>
              <a:solidFill>
                <a:schemeClr val="dk1"/>
              </a:solidFill>
            </a:endParaRPr>
          </a:p>
          <a:p>
            <a:pPr indent="-121920" lvl="2" marL="5486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">
                <a:solidFill>
                  <a:schemeClr val="dk1"/>
                </a:solidFill>
              </a:rPr>
              <a:t>Responsible for infrastructure management</a:t>
            </a:r>
            <a:endParaRPr>
              <a:solidFill>
                <a:schemeClr val="dk1"/>
              </a:solidFill>
            </a:endParaRPr>
          </a:p>
          <a:p>
            <a:pPr indent="-121919" lvl="1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Community Management Sub-team:</a:t>
            </a:r>
            <a:endParaRPr>
              <a:solidFill>
                <a:schemeClr val="dk1"/>
              </a:solidFill>
            </a:endParaRPr>
          </a:p>
          <a:p>
            <a:pPr indent="-121920" lvl="2" marL="5486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">
                <a:solidFill>
                  <a:schemeClr val="dk1"/>
                </a:solidFill>
              </a:rPr>
              <a:t>Community Support and moderation of Forum following the principle: “...does not wish to engage in any controversy, neither endorses nor opposes any causes…” </a:t>
            </a:r>
            <a:endParaRPr/>
          </a:p>
          <a:p>
            <a:pPr indent="-121920" lvl="2" marL="5486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">
                <a:solidFill>
                  <a:schemeClr val="dk1"/>
                </a:solidFill>
              </a:rPr>
              <a:t>keep it simple</a:t>
            </a:r>
            <a:endParaRPr/>
          </a:p>
          <a:p>
            <a:pPr indent="-121920" lvl="2" marL="5486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">
                <a:solidFill>
                  <a:schemeClr val="dk1"/>
                </a:solidFill>
              </a:rPr>
              <a:t>policies outlined in our FAQ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" name="Google Shape;170;p28"/>
          <p:cNvSpPr txBox="1"/>
          <p:nvPr>
            <p:ph idx="2" type="body"/>
          </p:nvPr>
        </p:nvSpPr>
        <p:spPr>
          <a:xfrm>
            <a:off x="4832400" y="1152475"/>
            <a:ext cx="420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134620" lvl="0" marL="9144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Board</a:t>
            </a:r>
            <a:endParaRPr/>
          </a:p>
          <a:p>
            <a:pPr indent="-121919" lvl="1" marL="36576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Elected by membership to 3 year terms </a:t>
            </a:r>
            <a:endParaRPr/>
          </a:p>
          <a:p>
            <a:pPr indent="-121919" lvl="1" marL="36576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Officers: President (Chair), Treasurer, Secretary</a:t>
            </a:r>
            <a:endParaRPr/>
          </a:p>
          <a:p>
            <a:pPr indent="-121919" lvl="1" marL="36576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Meets Quarterly (+members’ meeting and conversations on the forum) </a:t>
            </a:r>
            <a:endParaRPr/>
          </a:p>
          <a:p>
            <a:pPr indent="-121919" lvl="1" marL="36576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Monitors by-laws, policies, budget, approval of expenditures, etc</a:t>
            </a:r>
            <a:endParaRPr/>
          </a:p>
          <a:p>
            <a:pPr indent="-134620" lvl="0" marL="9144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Any member can volunteer/stand for any job</a:t>
            </a:r>
            <a:endParaRPr/>
          </a:p>
          <a:p>
            <a:pPr indent="-121919" lvl="1" marL="36576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Rotation is encouraged </a:t>
            </a:r>
            <a:endParaRPr/>
          </a:p>
          <a:p>
            <a:pPr indent="-134620" lvl="0" marL="9144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Legally and for tax purposes: TIAA-forum is a 501(c)(3) non-profit organization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descr="Organization-triangle.png" id="171" name="Google Shape;17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9900" y="70225"/>
            <a:ext cx="1783899" cy="1672476"/>
          </a:xfrm>
          <a:prstGeom prst="rect">
            <a:avLst/>
          </a:prstGeom>
          <a:noFill/>
          <a:ln>
            <a:noFill/>
          </a:ln>
          <a:effectLst>
            <a:outerShdw blurRad="216000" rotWithShape="0" dir="4197964" dist="69356">
              <a:srgbClr val="FFFFFF">
                <a:alpha val="80000"/>
              </a:srgbClr>
            </a:outerShdw>
          </a:effectLst>
        </p:spPr>
      </p:pic>
      <p:sp>
        <p:nvSpPr>
          <p:cNvPr id="172" name="Google Shape;172;p28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Supported Through Our Own Contributions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134620" lvl="0" marL="9144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forum leverages the same principles of financial governance as the AA program </a:t>
            </a:r>
            <a:endParaRPr/>
          </a:p>
          <a:p>
            <a:pPr indent="-121919" lvl="1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there are no dues or fees, we are supported by member contributions</a:t>
            </a:r>
            <a:endParaRPr>
              <a:solidFill>
                <a:schemeClr val="dk1"/>
              </a:solidFill>
            </a:endParaRPr>
          </a:p>
          <a:p>
            <a:pPr indent="-121919" lvl="1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all support staff are volunteers, with regular rotation of responsibilities</a:t>
            </a:r>
            <a:endParaRPr>
              <a:solidFill>
                <a:schemeClr val="dk1"/>
              </a:solidFill>
            </a:endParaRPr>
          </a:p>
          <a:p>
            <a:pPr indent="-134620" lvl="0" marL="9144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Our annual budget is developed in consultation with the Admin Team and our Board </a:t>
            </a:r>
            <a:endParaRPr/>
          </a:p>
          <a:p>
            <a:pPr indent="-121919" lvl="1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presented at our Annual Members' Meeting </a:t>
            </a:r>
            <a:endParaRPr>
              <a:solidFill>
                <a:schemeClr val="dk1"/>
              </a:solidFill>
            </a:endParaRPr>
          </a:p>
          <a:p>
            <a:pPr indent="-121919" lvl="1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approved by the Board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9" name="Google Shape;179;p29"/>
          <p:cNvSpPr txBox="1"/>
          <p:nvPr>
            <p:ph idx="2" type="body"/>
          </p:nvPr>
        </p:nvSpPr>
        <p:spPr>
          <a:xfrm>
            <a:off x="4832400" y="1152475"/>
            <a:ext cx="420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134620" lvl="0" marL="9144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Members can contribute as they wish and can</a:t>
            </a:r>
            <a:endParaRPr/>
          </a:p>
          <a:p>
            <a:pPr indent="-121919" lvl="1" marL="36576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there is no requirement</a:t>
            </a:r>
            <a:endParaRPr/>
          </a:p>
          <a:p>
            <a:pPr indent="-121919" lvl="1" marL="36576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the major costs are software and hosting</a:t>
            </a:r>
            <a:endParaRPr/>
          </a:p>
          <a:p>
            <a:pPr indent="-121919" lvl="1" marL="36576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there is no financial affiliation with GSO, or any other AA entity</a:t>
            </a:r>
            <a:endParaRPr/>
          </a:p>
          <a:p>
            <a:pPr indent="-134620" lvl="0" marL="9144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For tax purposes, the forum is registered as a 501(c)(3) nonprofit entity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9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Regular Reviews of Utilization Patterns</a:t>
            </a:r>
            <a:endParaRPr/>
          </a:p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134620" lvl="0" marL="9144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Community Management team monthly reviews Utilization trends </a:t>
            </a:r>
            <a:endParaRPr/>
          </a:p>
          <a:p>
            <a:pPr indent="-121919" lvl="1" marL="365760" rtl="0" algn="l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Number of sign-ups, posts, pageviews, etc.</a:t>
            </a:r>
            <a:endParaRPr/>
          </a:p>
          <a:p>
            <a:pPr indent="-121919" lvl="1" marL="365760" rtl="0" algn="l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Monitors situations in which moderators need to take action</a:t>
            </a:r>
            <a:endParaRPr/>
          </a:p>
          <a:p>
            <a:pPr indent="-134620" lvl="0" marL="9144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Platform team currently researching use of Matomo analytics</a:t>
            </a:r>
            <a:endParaRPr/>
          </a:p>
          <a:p>
            <a:pPr indent="-121919" lvl="1" marL="365760" rtl="0" algn="l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Similar to Google Analytics but all data local to our server</a:t>
            </a:r>
            <a:endParaRPr/>
          </a:p>
          <a:p>
            <a:pPr indent="-121919" lvl="1" marL="365760" rtl="0" algn="l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Installed currently on a test system</a:t>
            </a:r>
            <a:endParaRPr/>
          </a:p>
          <a:p>
            <a:pPr indent="-121919" lvl="1" marL="365760" rtl="0" algn="l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Evaluating data provided via reports on usage patterns</a:t>
            </a:r>
            <a:endParaRPr/>
          </a:p>
          <a:p>
            <a:pPr indent="-121919" lvl="1" marL="365760" rtl="0" algn="l">
              <a:spcBef>
                <a:spcPts val="1000"/>
              </a:spcBef>
              <a:spcAft>
                <a:spcPts val="1000"/>
              </a:spcAft>
              <a:buSzPts val="1200"/>
              <a:buChar char="○"/>
            </a:pPr>
            <a:r>
              <a:rPr lang="en"/>
              <a:t>Ensuring no anonymity concerns/impact on our community</a:t>
            </a:r>
            <a:endParaRPr/>
          </a:p>
        </p:txBody>
      </p:sp>
      <p:sp>
        <p:nvSpPr>
          <p:cNvPr id="187" name="Google Shape;187;p30"/>
          <p:cNvSpPr txBox="1"/>
          <p:nvPr>
            <p:ph idx="2" type="body"/>
          </p:nvPr>
        </p:nvSpPr>
        <p:spPr>
          <a:xfrm>
            <a:off x="4832400" y="1152475"/>
            <a:ext cx="420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134620" lvl="0" marL="9144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Challenges (for which we need your help!)</a:t>
            </a:r>
            <a:endParaRPr/>
          </a:p>
          <a:p>
            <a:pPr indent="-121919" lvl="1" marL="365760" rtl="0" algn="l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Need better data to determine what users want or would like to see in the Forum</a:t>
            </a:r>
            <a:endParaRPr/>
          </a:p>
          <a:p>
            <a:pPr indent="-121919" lvl="1" marL="365760" rtl="0" algn="l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Determine why people who might find utility in our forum do not use it</a:t>
            </a:r>
            <a:endParaRPr/>
          </a:p>
          <a:p>
            <a:pPr indent="-121919" lvl="1" marL="365760" rtl="0" algn="l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Data collection and evaluation efforts</a:t>
            </a:r>
            <a:endParaRPr/>
          </a:p>
          <a:p>
            <a:pPr indent="-121919" lvl="1" marL="365760" rtl="0" algn="l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Done to ensure that we are basing decisions about future direction, features, and budget on solid evidence, not speculation or guesswork</a:t>
            </a:r>
            <a:endParaRPr/>
          </a:p>
          <a:p>
            <a:pPr indent="-134620" lvl="0" marL="9144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Continuous improvement of outreach efforts based on data about actual usage</a:t>
            </a:r>
            <a:endParaRPr/>
          </a:p>
          <a:p>
            <a:pPr indent="-121919" lvl="1" marL="365760" rtl="0" algn="l">
              <a:spcBef>
                <a:spcPts val="1000"/>
              </a:spcBef>
              <a:spcAft>
                <a:spcPts val="1000"/>
              </a:spcAft>
              <a:buSzPts val="1200"/>
              <a:buChar char="○"/>
            </a:pPr>
            <a:r>
              <a:rPr lang="en"/>
              <a:t>Surprisingly little known about tiaa-forum in AA</a:t>
            </a:r>
            <a:endParaRPr/>
          </a:p>
        </p:txBody>
      </p:sp>
      <p:sp>
        <p:nvSpPr>
          <p:cNvPr id="188" name="Google Shape;188;p30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Forum Consolidated Pageviews…</a:t>
            </a:r>
            <a:endParaRPr/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170125"/>
            <a:ext cx="8143875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1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Matomo Testing </a:t>
            </a:r>
            <a:r>
              <a:rPr lang="en" sz="1911"/>
              <a:t>(WordPress data only…)</a:t>
            </a:r>
            <a:endParaRPr sz="1911"/>
          </a:p>
        </p:txBody>
      </p:sp>
      <p:pic>
        <p:nvPicPr>
          <p:cNvPr id="201" name="Google Shape;20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0879" y="2538075"/>
            <a:ext cx="3870701" cy="192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5719" y="2651250"/>
            <a:ext cx="2299131" cy="169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9650" y="764507"/>
            <a:ext cx="2783475" cy="169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9625" y="1017724"/>
            <a:ext cx="4017488" cy="157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2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Presentation: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497000" y="1147227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of TIAA-forum.org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Demonstration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Status and plans for the future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502920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New and Upcoming…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Growth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Building on the  “interest group” for people supporting AA Archives work</a:t>
            </a:r>
            <a:endParaRPr>
              <a:solidFill>
                <a:schemeClr val="dk1"/>
              </a:solidFill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">
                <a:solidFill>
                  <a:schemeClr val="dk1"/>
                </a:solidFill>
              </a:rPr>
              <a:t>added another group for PI/CPC </a:t>
            </a:r>
            <a:endParaRPr>
              <a:solidFill>
                <a:schemeClr val="dk1"/>
              </a:solidFill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">
                <a:solidFill>
                  <a:schemeClr val="dk1"/>
                </a:solidFill>
              </a:rPr>
              <a:t>working on Accessibility group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Communicate more with people who might find utility in our forum </a:t>
            </a:r>
            <a:endParaRPr>
              <a:solidFill>
                <a:schemeClr val="dk1"/>
              </a:solidFill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">
                <a:solidFill>
                  <a:schemeClr val="dk1"/>
                </a:solidFill>
              </a:rPr>
              <a:t>Intergroups, Districts, Areas, Groups, Workshops, Conventions, etc.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Continuous improvement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Member Guide and documentation revisions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Improved security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Videos, new and improved features, and useful tools for Community Management and members</a:t>
            </a:r>
            <a:endParaRPr/>
          </a:p>
        </p:txBody>
      </p:sp>
      <p:sp>
        <p:nvSpPr>
          <p:cNvPr id="212" name="Google Shape;212;p33"/>
          <p:cNvSpPr txBox="1"/>
          <p:nvPr>
            <p:ph idx="2" type="body"/>
          </p:nvPr>
        </p:nvSpPr>
        <p:spPr>
          <a:xfrm>
            <a:off x="4832400" y="1152475"/>
            <a:ext cx="420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134620" lvl="0" marL="9144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Continued refresh of our WordPress front end</a:t>
            </a:r>
            <a:endParaRPr/>
          </a:p>
          <a:p>
            <a:pPr indent="-121919" lvl="1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/>
              <a:t>Generate Hot Topics </a:t>
            </a:r>
            <a:endParaRPr/>
          </a:p>
          <a:p>
            <a:pPr indent="-121920" lvl="2" marL="5486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"/>
              <a:t>using Discourse AI feature</a:t>
            </a:r>
            <a:endParaRPr/>
          </a:p>
          <a:p>
            <a:pPr indent="-121919" lvl="1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/>
              <a:t>Placing “Hot Topics” outside of our private forum</a:t>
            </a:r>
            <a:endParaRPr/>
          </a:p>
          <a:p>
            <a:pPr indent="-121920" lvl="2" marL="5486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"/>
              <a:t>Information that could be useful to the fellowship about common items of discussion</a:t>
            </a:r>
            <a:endParaRPr/>
          </a:p>
          <a:p>
            <a:pPr indent="-121919" lvl="1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/>
              <a:t>Improved SEO</a:t>
            </a:r>
            <a:endParaRPr/>
          </a:p>
          <a:p>
            <a:pPr indent="-121919" lvl="1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/>
              <a:t>Updates to theme/UI</a:t>
            </a:r>
            <a:endParaRPr/>
          </a:p>
          <a:p>
            <a:pPr indent="-121919" lvl="1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/>
              <a:t>More utility for our community and AA as a whole</a:t>
            </a:r>
            <a:endParaRPr/>
          </a:p>
          <a:p>
            <a:pPr indent="-121919" lvl="1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/>
              <a:t>New plugin for signups and welcome messages</a:t>
            </a:r>
            <a:endParaRPr/>
          </a:p>
        </p:txBody>
      </p:sp>
      <p:sp>
        <p:nvSpPr>
          <p:cNvPr id="213" name="Google Shape;213;p33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586200" y="505025"/>
            <a:ext cx="7822500" cy="7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(shameless?)</a:t>
            </a:r>
            <a:r>
              <a:rPr lang="en"/>
              <a:t> Plug for Help…</a:t>
            </a:r>
            <a:endParaRPr/>
          </a:p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692700" y="1313400"/>
            <a:ext cx="3870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134620" lvl="0" marL="91440" rtl="0" algn="l">
              <a:spcBef>
                <a:spcPts val="0"/>
              </a:spcBef>
              <a:spcAft>
                <a:spcPts val="0"/>
              </a:spcAft>
              <a:buSzPts val="1400"/>
              <a:buChar char="∙"/>
            </a:pPr>
            <a:r>
              <a:rPr lang="en"/>
              <a:t>Admin Team - two sub-teams:</a:t>
            </a:r>
            <a:endParaRPr/>
          </a:p>
          <a:p>
            <a:pPr indent="-134620" lvl="1" marL="27432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Community Management Team</a:t>
            </a:r>
            <a:endParaRPr/>
          </a:p>
          <a:p>
            <a:pPr indent="-134619" lvl="2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Community development and support</a:t>
            </a:r>
            <a:endParaRPr/>
          </a:p>
          <a:p>
            <a:pPr indent="-134619" lvl="2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Front-end design / UI experience</a:t>
            </a:r>
            <a:endParaRPr/>
          </a:p>
          <a:p>
            <a:pPr indent="-134620" lvl="1" marL="27432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Platform team</a:t>
            </a:r>
            <a:endParaRPr/>
          </a:p>
          <a:p>
            <a:pPr indent="-134619" lvl="2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WordPress experience</a:t>
            </a:r>
            <a:endParaRPr/>
          </a:p>
          <a:p>
            <a:pPr indent="-134619" lvl="2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Rails/Ember/PHP/Javascript/Docker programming and support experience</a:t>
            </a:r>
            <a:endParaRPr/>
          </a:p>
          <a:p>
            <a:pPr indent="-134620" lvl="0" marL="91440" rtl="0" algn="l">
              <a:spcBef>
                <a:spcPts val="0"/>
              </a:spcBef>
              <a:spcAft>
                <a:spcPts val="0"/>
              </a:spcAft>
              <a:buSzPts val="1400"/>
              <a:buChar char="∙"/>
            </a:pPr>
            <a:r>
              <a:rPr lang="en"/>
              <a:t>Board</a:t>
            </a:r>
            <a:endParaRPr/>
          </a:p>
          <a:p>
            <a:pPr indent="-134620" lvl="1" marL="27432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 meetings a year + Members' Meeting is held virtually in December of each year</a:t>
            </a:r>
            <a:endParaRPr/>
          </a:p>
          <a:p>
            <a:pPr indent="-134620" lvl="1" marL="27432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Online collaboration between meetings</a:t>
            </a:r>
            <a:endParaRPr/>
          </a:p>
        </p:txBody>
      </p:sp>
      <p:sp>
        <p:nvSpPr>
          <p:cNvPr id="220" name="Google Shape;220;p34"/>
          <p:cNvSpPr txBox="1"/>
          <p:nvPr/>
        </p:nvSpPr>
        <p:spPr>
          <a:xfrm>
            <a:off x="5417500" y="1505250"/>
            <a:ext cx="2782200" cy="2268600"/>
          </a:xfrm>
          <a:prstGeom prst="rect">
            <a:avLst/>
          </a:prstGeom>
          <a:solidFill>
            <a:srgbClr val="3A88CD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98120" lvl="0" marL="27432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Join!!!</a:t>
            </a:r>
            <a:endParaRPr sz="2400">
              <a:solidFill>
                <a:schemeClr val="dk1"/>
              </a:solidFill>
            </a:endParaRPr>
          </a:p>
          <a:p>
            <a:pPr indent="-198120" lvl="0" marL="27432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Participate!!!</a:t>
            </a:r>
            <a:endParaRPr sz="2400">
              <a:solidFill>
                <a:schemeClr val="dk1"/>
              </a:solidFill>
            </a:endParaRPr>
          </a:p>
          <a:p>
            <a:pPr indent="-198120" lvl="0" marL="27432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Contribute</a:t>
            </a:r>
            <a:endParaRPr sz="2400">
              <a:solidFill>
                <a:schemeClr val="dk1"/>
              </a:solidFill>
            </a:endParaRPr>
          </a:p>
          <a:p>
            <a:pPr indent="-198120" lvl="0" marL="27432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Tell Your Friends</a:t>
            </a:r>
            <a:endParaRPr sz="2400">
              <a:solidFill>
                <a:schemeClr val="dk1"/>
              </a:solidFill>
            </a:endParaRPr>
          </a:p>
          <a:p>
            <a:pPr indent="-198120" lvl="0" marL="27432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Volunteer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21" name="Google Shape;221;p34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type="title"/>
          </p:nvPr>
        </p:nvSpPr>
        <p:spPr>
          <a:xfrm>
            <a:off x="586200" y="505025"/>
            <a:ext cx="7822500" cy="7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You!!!</a:t>
            </a:r>
            <a:endParaRPr/>
          </a:p>
        </p:txBody>
      </p:sp>
      <p:sp>
        <p:nvSpPr>
          <p:cNvPr id="227" name="Google Shape;227;p35"/>
          <p:cNvSpPr txBox="1"/>
          <p:nvPr>
            <p:ph idx="1" type="body"/>
          </p:nvPr>
        </p:nvSpPr>
        <p:spPr>
          <a:xfrm>
            <a:off x="692700" y="1313400"/>
            <a:ext cx="3870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Arial Narrow"/>
                <a:ea typeface="Arial Narrow"/>
                <a:cs typeface="Arial Narrow"/>
                <a:sym typeface="Arial Narrow"/>
              </a:rPr>
              <a:t>Forum Board:</a:t>
            </a:r>
            <a:endParaRPr sz="36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Mike (chair), Cheri, Joel, Lew, Ross, Sam (treasurer), Scott F. (secretary), Shap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401"/>
              </a:spcBef>
              <a:spcAft>
                <a:spcPts val="0"/>
              </a:spcAft>
              <a:buNone/>
            </a:pPr>
            <a:r>
              <a:rPr b="1" lang="en" sz="3600">
                <a:latin typeface="Arial Narrow"/>
                <a:ea typeface="Arial Narrow"/>
                <a:cs typeface="Arial Narrow"/>
                <a:sym typeface="Arial Narrow"/>
              </a:rPr>
              <a:t>Forum Admin Team:</a:t>
            </a:r>
            <a:br>
              <a:rPr lang="en" sz="3600">
                <a:solidFill>
                  <a:srgbClr val="000000"/>
                </a:solidFill>
              </a:rPr>
            </a:br>
            <a:r>
              <a:rPr lang="en" sz="3600">
                <a:solidFill>
                  <a:srgbClr val="000000"/>
                </a:solidFill>
              </a:rPr>
              <a:t>	</a:t>
            </a:r>
            <a:r>
              <a:rPr lang="en" sz="3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Lew (lead), Mike, Shap, Tim</a:t>
            </a:r>
            <a:br>
              <a:rPr lang="en" sz="3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lang="en" sz="3000">
                <a:solidFill>
                  <a:srgbClr val="000000"/>
                </a:solidFill>
              </a:rPr>
            </a:br>
            <a:r>
              <a:rPr lang="en" sz="3000">
                <a:solidFill>
                  <a:srgbClr val="000000"/>
                </a:solidFill>
              </a:rPr>
              <a:t>	</a:t>
            </a:r>
            <a:r>
              <a:rPr b="1" lang="en" sz="3600">
                <a:latin typeface="Arial Narrow"/>
                <a:ea typeface="Arial Narrow"/>
                <a:cs typeface="Arial Narrow"/>
                <a:sym typeface="Arial Narrow"/>
              </a:rPr>
              <a:t>Platform Admin Sub-team</a:t>
            </a:r>
            <a:br>
              <a:rPr lang="en" sz="3600">
                <a:solidFill>
                  <a:srgbClr val="000000"/>
                </a:solidFill>
              </a:rPr>
            </a:br>
            <a:r>
              <a:rPr lang="en" sz="3600">
                <a:solidFill>
                  <a:srgbClr val="000000"/>
                </a:solidFill>
              </a:rPr>
              <a:t>		</a:t>
            </a:r>
            <a:r>
              <a:rPr lang="en" sz="3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Tim (lead), Lew</a:t>
            </a:r>
            <a:br>
              <a:rPr lang="en" sz="3000">
                <a:solidFill>
                  <a:srgbClr val="000000"/>
                </a:solidFill>
              </a:rPr>
            </a:br>
            <a:r>
              <a:rPr lang="en" sz="3000">
                <a:solidFill>
                  <a:srgbClr val="000000"/>
                </a:solidFill>
              </a:rPr>
              <a:t>	</a:t>
            </a:r>
            <a:r>
              <a:rPr b="1" lang="en" sz="3600">
                <a:latin typeface="Arial Narrow"/>
                <a:ea typeface="Arial Narrow"/>
                <a:cs typeface="Arial Narrow"/>
                <a:sym typeface="Arial Narrow"/>
              </a:rPr>
              <a:t>Community Management Admin Sub-team </a:t>
            </a:r>
            <a:br>
              <a:rPr lang="en" sz="3600">
                <a:solidFill>
                  <a:srgbClr val="000000"/>
                </a:solidFill>
              </a:rPr>
            </a:br>
            <a:r>
              <a:rPr lang="en" sz="3600">
                <a:solidFill>
                  <a:srgbClr val="000000"/>
                </a:solidFill>
              </a:rPr>
              <a:t>		</a:t>
            </a:r>
            <a:r>
              <a:rPr lang="en" sz="3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Shap (lead),  Amy, Brian, Hugh, Leila, </a:t>
            </a:r>
            <a:br>
              <a:rPr lang="en" sz="3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" sz="3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		Lois, Ross, Scott S, Tim C, Tom C, Viv</a:t>
            </a:r>
            <a:endParaRPr/>
          </a:p>
        </p:txBody>
      </p:sp>
      <p:sp>
        <p:nvSpPr>
          <p:cNvPr id="228" name="Google Shape;228;p35"/>
          <p:cNvSpPr txBox="1"/>
          <p:nvPr/>
        </p:nvSpPr>
        <p:spPr>
          <a:xfrm>
            <a:off x="5443125" y="1369700"/>
            <a:ext cx="2874900" cy="1890600"/>
          </a:xfrm>
          <a:prstGeom prst="rect">
            <a:avLst/>
          </a:prstGeom>
          <a:solidFill>
            <a:srgbClr val="3E8BD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But, most of all, we want to thank our wonderful members – </a:t>
            </a:r>
            <a:br>
              <a:rPr b="1" lang="en" sz="2000">
                <a:solidFill>
                  <a:schemeClr val="dk1"/>
                </a:solidFill>
              </a:rPr>
            </a:br>
            <a:r>
              <a:rPr b="1" lang="en" sz="2000">
                <a:solidFill>
                  <a:schemeClr val="dk1"/>
                </a:solidFill>
              </a:rPr>
              <a:t>all of you!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229" name="Google Shape;229;p35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Questions???</a:t>
            </a:r>
            <a:endParaRPr/>
          </a:p>
        </p:txBody>
      </p:sp>
      <p:sp>
        <p:nvSpPr>
          <p:cNvPr id="235" name="Google Shape;235;p36"/>
          <p:cNvSpPr txBox="1"/>
          <p:nvPr>
            <p:ph idx="12" type="sldNum"/>
          </p:nvPr>
        </p:nvSpPr>
        <p:spPr>
          <a:xfrm>
            <a:off x="480084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>
            <p:ph type="title"/>
          </p:nvPr>
        </p:nvSpPr>
        <p:spPr>
          <a:xfrm>
            <a:off x="586200" y="505025"/>
            <a:ext cx="7822500" cy="7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Coming events…</a:t>
            </a:r>
            <a:endParaRPr/>
          </a:p>
        </p:txBody>
      </p:sp>
      <p:sp>
        <p:nvSpPr>
          <p:cNvPr id="241" name="Google Shape;241;p37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2" name="Google Shape;242;p37"/>
          <p:cNvSpPr txBox="1"/>
          <p:nvPr>
            <p:ph idx="1" type="body"/>
          </p:nvPr>
        </p:nvSpPr>
        <p:spPr>
          <a:xfrm>
            <a:off x="692700" y="1313400"/>
            <a:ext cx="5871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Deep dive into TIAA-forum.org infrastructure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</a:pPr>
            <a:r>
              <a:rPr lang="en">
                <a:solidFill>
                  <a:schemeClr val="accent6"/>
                </a:solidFill>
              </a:rPr>
              <a:t>Technology Sharing Session – 24.10.26</a:t>
            </a:r>
            <a:endParaRPr>
              <a:solidFill>
                <a:schemeClr val="accent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</a:pPr>
            <a:r>
              <a:rPr lang="en">
                <a:solidFill>
                  <a:schemeClr val="accent6"/>
                </a:solidFill>
              </a:rPr>
              <a:t>Details on the tiaa-forum.org or email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info@tiaa-forum.org</a:t>
            </a:r>
            <a:endParaRPr>
              <a:solidFill>
                <a:schemeClr val="accent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Advance member use presentations/tutorials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</a:pPr>
            <a:r>
              <a:rPr lang="en">
                <a:solidFill>
                  <a:schemeClr val="accent6"/>
                </a:solidFill>
              </a:rPr>
              <a:t>In progress – stay tuned…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>
                <a:solidFill>
                  <a:srgbClr val="F2FF71"/>
                </a:solidFill>
                <a:latin typeface="Arial Narrow"/>
                <a:ea typeface="Arial Narrow"/>
                <a:cs typeface="Arial Narrow"/>
                <a:sym typeface="Arial Narrow"/>
              </a:rPr>
              <a:t>NAATW:</a:t>
            </a:r>
            <a:endParaRPr sz="1100">
              <a:solidFill>
                <a:srgbClr val="000000"/>
              </a:solidFill>
            </a:endParaRPr>
          </a:p>
          <a:p>
            <a:pPr indent="-146050" lvl="0" marL="139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FF71"/>
              </a:buClr>
              <a:buSzPts val="1700"/>
              <a:buFont typeface="Noto Sans Symbols"/>
              <a:buChar char="∙"/>
            </a:pPr>
            <a:r>
              <a:rPr lang="en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r>
              <a:rPr baseline="30000" lang="en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</a:t>
            </a:r>
            <a:r>
              <a:rPr lang="en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meeting in St. Louis 	8/8/2014</a:t>
            </a: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1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Narrow"/>
              <a:buChar char="○"/>
            </a:pPr>
            <a:r>
              <a:rPr lang="en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grew out of discussions/workshops at Regional Forums and around the fellowship…</a:t>
            </a: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0" marL="177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Narrow"/>
              <a:buChar char="∙"/>
            </a:pPr>
            <a:r>
              <a:rPr lang="en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Has met annually, generally in person</a:t>
            </a: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1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Narrow"/>
              <a:buChar char="○"/>
            </a:pPr>
            <a:r>
              <a:rPr lang="en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 years online (‘19, ‘20)</a:t>
            </a: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1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Narrow"/>
              <a:buChar char="○"/>
            </a:pPr>
            <a:r>
              <a:rPr lang="en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 years hybrid (in person and/or virtual)</a:t>
            </a: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>
                <a:solidFill>
                  <a:srgbClr val="F2FF71"/>
                </a:solidFill>
                <a:latin typeface="Arial Narrow"/>
                <a:ea typeface="Arial Narrow"/>
                <a:cs typeface="Arial Narrow"/>
                <a:sym typeface="Arial Narrow"/>
              </a:rPr>
              <a:t>TIAA-forum:</a:t>
            </a:r>
            <a:endParaRPr sz="1100">
              <a:solidFill>
                <a:srgbClr val="000000"/>
              </a:solidFill>
            </a:endParaRPr>
          </a:p>
          <a:p>
            <a:pPr indent="-146050" lvl="0" marL="139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FF71"/>
              </a:buClr>
              <a:buSzPts val="1700"/>
              <a:buFont typeface="Noto Sans Symbols"/>
              <a:buChar char="∙"/>
            </a:pPr>
            <a:r>
              <a:rPr lang="en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Came as a result of interest at the ‘14 and ‘15 workshops</a:t>
            </a: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1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Narrow"/>
              <a:buChar char="○"/>
            </a:pPr>
            <a:r>
              <a:rPr lang="en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Started initially as naatw-forum.org in ~10/2015</a:t>
            </a: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07950" lvl="0" marL="139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Narrow"/>
              <a:buChar char="∙"/>
            </a:pPr>
            <a:r>
              <a:rPr lang="en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First open to members ~3/2016</a:t>
            </a: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1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Narrow"/>
              <a:buChar char="○"/>
            </a:pPr>
            <a:r>
              <a:rPr lang="en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Now ~3,000 total members (~2-300 active members monthly)</a:t>
            </a: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4832400" y="1152475"/>
            <a:ext cx="420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2FF71"/>
                </a:solidFill>
                <a:latin typeface="Arial Narrow"/>
                <a:ea typeface="Arial Narrow"/>
                <a:cs typeface="Arial Narrow"/>
                <a:sym typeface="Arial Narrow"/>
              </a:rPr>
              <a:t>NAATW and TIAA-forum are not the Same</a:t>
            </a:r>
            <a:endParaRPr>
              <a:solidFill>
                <a:srgbClr val="000000"/>
              </a:solidFill>
            </a:endParaRPr>
          </a:p>
          <a:p>
            <a:pPr indent="-146050" lvl="0" marL="139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FF71"/>
              </a:buClr>
              <a:buSzPts val="1700"/>
              <a:buFont typeface="Noto Sans Symbols"/>
              <a:buChar char="∙"/>
            </a:pPr>
            <a:r>
              <a:rPr lang="en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Many people think NAATW and TIAA are the same organization.  While there is integration and overlap, they are two different organizations, with different sets of volunteers, structure and, finances.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2FF7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>
                <a:solidFill>
                  <a:srgbClr val="F2FF71"/>
                </a:solidFill>
                <a:latin typeface="Arial Narrow"/>
                <a:ea typeface="Arial Narrow"/>
                <a:cs typeface="Arial Narrow"/>
                <a:sym typeface="Arial Narrow"/>
              </a:rPr>
              <a:t>NAATW and TIAA are Complementary</a:t>
            </a:r>
            <a:endParaRPr>
              <a:solidFill>
                <a:srgbClr val="000000"/>
              </a:solidFill>
            </a:endParaRPr>
          </a:p>
          <a:p>
            <a:pPr indent="-146050" lvl="0" marL="139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FF71"/>
              </a:buClr>
              <a:buSzPts val="1700"/>
              <a:buFont typeface="Noto Sans Symbols"/>
              <a:buChar char="∙"/>
            </a:pPr>
            <a:r>
              <a:rPr lang="en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Both focus on ways of sharing ideas, to leverage technology to support carrying the AA message of recovery</a:t>
            </a:r>
            <a:endParaRPr sz="1100">
              <a:solidFill>
                <a:srgbClr val="000000"/>
              </a:solidFill>
            </a:endParaRPr>
          </a:p>
          <a:p>
            <a:pPr indent="-146050" lvl="0" marL="139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FF71"/>
              </a:buClr>
              <a:buSzPts val="1700"/>
              <a:buFont typeface="Noto Sans Symbols"/>
              <a:buChar char="∙"/>
            </a:pPr>
            <a:r>
              <a:rPr lang="en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While they are not part of the AA service structure per se, both follow the Traditions and Concepts to the extent possible</a:t>
            </a:r>
            <a:endParaRPr sz="1100">
              <a:solidFill>
                <a:srgbClr val="000000"/>
              </a:solidFill>
            </a:endParaRPr>
          </a:p>
          <a:p>
            <a:pPr indent="-146050" lvl="0" marL="139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FF71"/>
              </a:buClr>
              <a:buSzPts val="1700"/>
              <a:buFont typeface="Noto Sans Symbols"/>
              <a:buChar char="∙"/>
            </a:pPr>
            <a:r>
              <a:rPr lang="en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NAATW is a once a year conference that usually spans a weekend</a:t>
            </a:r>
            <a:endParaRPr sz="1100">
              <a:solidFill>
                <a:srgbClr val="000000"/>
              </a:solidFill>
            </a:endParaRPr>
          </a:p>
          <a:p>
            <a:pPr indent="-146050" lvl="0" marL="139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FF71"/>
              </a:buClr>
              <a:buSzPts val="1700"/>
              <a:buFont typeface="Noto Sans Symbols"/>
              <a:buChar char="∙"/>
            </a:pPr>
            <a:r>
              <a:rPr lang="en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TIAA is available every day of the year, seven days a week, twenty four hours a day</a:t>
            </a:r>
            <a:endParaRPr/>
          </a:p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NAATW Goals and Commitments (loomio.com)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325" y="924775"/>
            <a:ext cx="4693651" cy="358222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Begins – </a:t>
            </a:r>
            <a:r>
              <a:rPr lang="en"/>
              <a:t>TFAA Purpose and Scope…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626" y="941525"/>
            <a:ext cx="6261524" cy="34864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…more </a:t>
            </a:r>
            <a:r>
              <a:rPr lang="en"/>
              <a:t>discussion on loomio.com </a:t>
            </a:r>
            <a:r>
              <a:rPr lang="en"/>
              <a:t>…</a:t>
            </a:r>
            <a:endParaRPr/>
          </a:p>
        </p:txBody>
      </p:sp>
      <p:grpSp>
        <p:nvGrpSpPr>
          <p:cNvPr id="97" name="Google Shape;97;p19"/>
          <p:cNvGrpSpPr/>
          <p:nvPr/>
        </p:nvGrpSpPr>
        <p:grpSpPr>
          <a:xfrm>
            <a:off x="966027" y="941525"/>
            <a:ext cx="6858006" cy="3515424"/>
            <a:chOff x="280227" y="941525"/>
            <a:chExt cx="6858006" cy="3515424"/>
          </a:xfrm>
        </p:grpSpPr>
        <p:pic>
          <p:nvPicPr>
            <p:cNvPr id="98" name="Google Shape;98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0227" y="941525"/>
              <a:ext cx="4800601" cy="10247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70828" y="2040200"/>
              <a:ext cx="4800600" cy="10319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337633" y="3146016"/>
              <a:ext cx="4800600" cy="13109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</a:t>
            </a:r>
            <a:r>
              <a:rPr lang="en"/>
              <a:t> in AA Online Community (tiaa-forum.org)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127952" lvl="0" marL="228600" rtl="0" algn="l">
              <a:spcBef>
                <a:spcPts val="0"/>
              </a:spcBef>
              <a:spcAft>
                <a:spcPts val="0"/>
              </a:spcAft>
              <a:buSzPct val="127272"/>
              <a:buChar char="●"/>
            </a:pPr>
            <a:r>
              <a:rPr lang="en"/>
              <a:t> Purpose</a:t>
            </a:r>
            <a:endParaRPr sz="1100"/>
          </a:p>
          <a:p>
            <a:pPr indent="-116204" lvl="1" marL="365760" rtl="0" algn="l"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To share experience, strength, and hope in using technology to carry AA’s message of recovery – not to focus on technology per se.</a:t>
            </a:r>
            <a:endParaRPr/>
          </a:p>
          <a:p>
            <a:pPr indent="-116204" lvl="1" marL="365760" rtl="0" algn="l"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AA may not be reaching alcoholics we can help</a:t>
            </a:r>
            <a:endParaRPr/>
          </a:p>
          <a:p>
            <a:pPr indent="-116205" lvl="2" marL="640080" rtl="0" algn="l">
              <a:spcBef>
                <a:spcPts val="100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Number of US alcoholics increased 50% in the past 25 years</a:t>
            </a:r>
            <a:endParaRPr/>
          </a:p>
          <a:p>
            <a:pPr indent="-116205" lvl="2" marL="640080" rtl="0" algn="l">
              <a:spcBef>
                <a:spcPts val="100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AA membership remains roughly the same</a:t>
            </a:r>
            <a:endParaRPr/>
          </a:p>
          <a:p>
            <a:pPr indent="-127952" lvl="0" marL="27432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Can technology help </a:t>
            </a:r>
            <a:r>
              <a:rPr lang="en"/>
              <a:t>carry</a:t>
            </a:r>
            <a:r>
              <a:rPr lang="en"/>
              <a:t> the message?</a:t>
            </a:r>
            <a:endParaRPr/>
          </a:p>
          <a:p>
            <a:pPr indent="-116204" lvl="1" marL="365760" rtl="0" algn="l"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We need non-technical folks to keep the nerds useful!</a:t>
            </a:r>
            <a:endParaRPr/>
          </a:p>
          <a:p>
            <a:pPr indent="-116204" lvl="1" marL="365760" rtl="0" algn="l"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Whenever literally anyone, literally anywhere, reaches out for help, the hand of AA can be there – virtually, if not physically.</a:t>
            </a:r>
            <a:endParaRPr/>
          </a:p>
          <a:p>
            <a:pPr indent="-116204" lvl="1" marL="365760" rtl="0" algn="l">
              <a:spcBef>
                <a:spcPts val="1000"/>
              </a:spcBef>
              <a:spcAft>
                <a:spcPts val="1000"/>
              </a:spcAft>
              <a:buSzPct val="100000"/>
              <a:buChar char="○"/>
            </a:pPr>
            <a:r>
              <a:rPr lang="en"/>
              <a:t>Participation as tiaa-forum.org members by everyone from AA members, web servants, treasurers, tech servants to Area Delegates, Trustees, GSO staff</a:t>
            </a:r>
            <a:endParaRPr/>
          </a:p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4832400" y="1152475"/>
            <a:ext cx="420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134620" lvl="0" marL="9144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is available?</a:t>
            </a:r>
            <a:endParaRPr/>
          </a:p>
          <a:p>
            <a:pPr indent="-121919" lvl="1" marL="365760" rtl="0" algn="l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General discussions of how we do what we do in AA service</a:t>
            </a:r>
            <a:endParaRPr/>
          </a:p>
          <a:p>
            <a:pPr indent="-121920" lvl="2" marL="640080" rtl="0" algn="l">
              <a:spcBef>
                <a:spcPts val="100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How do we stop reinventing the wheel?</a:t>
            </a:r>
            <a:endParaRPr/>
          </a:p>
          <a:p>
            <a:pPr indent="-121920" lvl="2" marL="640080" rtl="0" algn="l">
              <a:spcBef>
                <a:spcPts val="100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Many of the needs of Groups, Districts, Intergroups, and Areas are similar</a:t>
            </a:r>
            <a:endParaRPr/>
          </a:p>
          <a:p>
            <a:pPr indent="-121920" lvl="2" marL="640080" rtl="0" algn="l">
              <a:spcBef>
                <a:spcPts val="100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Experiences for meeting those needs can now be shared and stored for future reference</a:t>
            </a:r>
            <a:endParaRPr/>
          </a:p>
          <a:p>
            <a:pPr indent="-134620" lvl="0" marL="9144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Community currently has over ~3,000 members</a:t>
            </a:r>
            <a:endParaRPr/>
          </a:p>
          <a:p>
            <a:pPr indent="-121919" lvl="1" marL="365760" rtl="0" algn="l">
              <a:spcBef>
                <a:spcPts val="1000"/>
              </a:spcBef>
              <a:spcAft>
                <a:spcPts val="1000"/>
              </a:spcAft>
              <a:buSzPts val="1200"/>
              <a:buChar char="○"/>
            </a:pPr>
            <a:r>
              <a:rPr lang="en"/>
              <a:t>Growth has been steady, with a couple of increase “bumps” in ’19 and ’20</a:t>
            </a:r>
            <a:endParaRPr/>
          </a:p>
        </p:txBody>
      </p:sp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Demonstration</a:t>
            </a:r>
            <a:endParaRPr u="sng"/>
          </a:p>
        </p:txBody>
      </p:sp>
      <p:sp>
        <p:nvSpPr>
          <p:cNvPr id="115" name="Google Shape;115;p21"/>
          <p:cNvSpPr txBox="1"/>
          <p:nvPr>
            <p:ph idx="12" type="sldNum"/>
          </p:nvPr>
        </p:nvSpPr>
        <p:spPr>
          <a:xfrm>
            <a:off x="480084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586200" y="505025"/>
            <a:ext cx="7822500" cy="7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Homepage </a:t>
            </a:r>
            <a:r>
              <a:rPr lang="en" sz="1400"/>
              <a:t>(public facing)</a:t>
            </a:r>
            <a:endParaRPr sz="1400"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692700" y="1313400"/>
            <a:ext cx="3870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119887" lvl="0" marL="91440" rtl="0" algn="l">
              <a:spcBef>
                <a:spcPts val="0"/>
              </a:spcBef>
              <a:spcAft>
                <a:spcPts val="0"/>
              </a:spcAft>
              <a:buClr>
                <a:srgbClr val="F2FF71"/>
              </a:buClr>
              <a:buSzPts val="1600"/>
              <a:buFont typeface="Noto Sans Symbols"/>
              <a:buChar char="∙"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WordPress “front end”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19887" lvl="0" marL="91440" rtl="0" algn="l">
              <a:spcBef>
                <a:spcPts val="0"/>
              </a:spcBef>
              <a:spcAft>
                <a:spcPts val="0"/>
              </a:spcAft>
              <a:buClr>
                <a:srgbClr val="F2FF71"/>
              </a:buClr>
              <a:buSzPts val="1600"/>
              <a:buFont typeface="Noto Sans Symbols"/>
              <a:buChar char="∙"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Displays all the Hot Topics under discussion</a:t>
            </a:r>
            <a:br>
              <a:rPr lang="en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in the Forum</a:t>
            </a:r>
            <a:endParaRPr/>
          </a:p>
          <a:p>
            <a:pPr indent="-119887" lvl="0" marL="91440" rtl="0" algn="l">
              <a:spcBef>
                <a:spcPts val="0"/>
              </a:spcBef>
              <a:spcAft>
                <a:spcPts val="0"/>
              </a:spcAft>
              <a:buClr>
                <a:srgbClr val="F2FF71"/>
              </a:buClr>
              <a:buSzPts val="1600"/>
              <a:buFont typeface="Noto Sans Symbols"/>
              <a:buChar char="∙"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Allows those who’ve never used the Forum to sample what it offers without logging in</a:t>
            </a:r>
            <a:endParaRPr/>
          </a:p>
          <a:p>
            <a:pPr indent="-119887" lvl="0" marL="91440" rtl="0" algn="l">
              <a:spcBef>
                <a:spcPts val="0"/>
              </a:spcBef>
              <a:spcAft>
                <a:spcPts val="0"/>
              </a:spcAft>
              <a:buClr>
                <a:srgbClr val="F2FF71"/>
              </a:buClr>
              <a:buSzPts val="1600"/>
              <a:buFont typeface="Noto Sans Symbols"/>
              <a:buChar char="∙"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Also allows existing members to see at a glance what is trending</a:t>
            </a:r>
            <a:endParaRPr/>
          </a:p>
          <a:p>
            <a:pPr indent="-119887" lvl="0" marL="91440" rtl="0" algn="l">
              <a:spcBef>
                <a:spcPts val="0"/>
              </a:spcBef>
              <a:spcAft>
                <a:spcPts val="0"/>
              </a:spcAft>
              <a:buClr>
                <a:srgbClr val="F2FF71"/>
              </a:buClr>
              <a:buSzPts val="1600"/>
              <a:buFont typeface="Noto Sans Symbols"/>
              <a:buChar char="∙"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It enables existing members to introduce other A.A. members to the Forum unobtrusively</a:t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175" y="139125"/>
            <a:ext cx="1962175" cy="429790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484632" y="467258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AA- 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