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499"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j-lt"/>
        <a:ea typeface="+mj-ea"/>
        <a:cs typeface="+mj-cs"/>
        <a:sym typeface="Helvetica"/>
      </a:defRPr>
    </a:lvl1pPr>
    <a:lvl2pPr marL="0" marR="0" indent="0" algn="ctr" defTabSz="825499"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j-lt"/>
        <a:ea typeface="+mj-ea"/>
        <a:cs typeface="+mj-cs"/>
        <a:sym typeface="Helvetica"/>
      </a:defRPr>
    </a:lvl2pPr>
    <a:lvl3pPr marL="0" marR="0" indent="0" algn="ctr" defTabSz="825499"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j-lt"/>
        <a:ea typeface="+mj-ea"/>
        <a:cs typeface="+mj-cs"/>
        <a:sym typeface="Helvetica"/>
      </a:defRPr>
    </a:lvl3pPr>
    <a:lvl4pPr marL="0" marR="0" indent="0" algn="ctr" defTabSz="825499"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j-lt"/>
        <a:ea typeface="+mj-ea"/>
        <a:cs typeface="+mj-cs"/>
        <a:sym typeface="Helvetica"/>
      </a:defRPr>
    </a:lvl4pPr>
    <a:lvl5pPr marL="0" marR="0" indent="0" algn="ctr" defTabSz="825499"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j-lt"/>
        <a:ea typeface="+mj-ea"/>
        <a:cs typeface="+mj-cs"/>
        <a:sym typeface="Helvetica"/>
      </a:defRPr>
    </a:lvl5pPr>
    <a:lvl6pPr marL="0" marR="0" indent="0" algn="ctr" defTabSz="825499"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j-lt"/>
        <a:ea typeface="+mj-ea"/>
        <a:cs typeface="+mj-cs"/>
        <a:sym typeface="Helvetica"/>
      </a:defRPr>
    </a:lvl6pPr>
    <a:lvl7pPr marL="0" marR="0" indent="0" algn="ctr" defTabSz="825499"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j-lt"/>
        <a:ea typeface="+mj-ea"/>
        <a:cs typeface="+mj-cs"/>
        <a:sym typeface="Helvetica"/>
      </a:defRPr>
    </a:lvl7pPr>
    <a:lvl8pPr marL="0" marR="0" indent="0" algn="ctr" defTabSz="825499"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j-lt"/>
        <a:ea typeface="+mj-ea"/>
        <a:cs typeface="+mj-cs"/>
        <a:sym typeface="Helvetica"/>
      </a:defRPr>
    </a:lvl8pPr>
    <a:lvl9pPr marL="0" marR="0" indent="0" algn="ctr" defTabSz="825499"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FFFFFF"/>
        </a:fontRef>
        <a:srgbClr val="FFFFFF"/>
      </a:tcTxStyle>
      <a:tcStyle>
        <a:tcBdr>
          <a:left>
            <a:ln w="12700" cap="flat">
              <a:solidFill>
                <a:srgbClr val="FF0000"/>
              </a:solidFill>
              <a:prstDash val="solid"/>
              <a:round/>
            </a:ln>
          </a:left>
          <a:right>
            <a:ln w="12700" cap="flat">
              <a:solidFill>
                <a:srgbClr val="FF0000"/>
              </a:solidFill>
              <a:prstDash val="solid"/>
              <a:round/>
            </a:ln>
          </a:right>
          <a:top>
            <a:ln w="12700" cap="flat">
              <a:solidFill>
                <a:srgbClr val="FF0000"/>
              </a:solidFill>
              <a:prstDash val="solid"/>
              <a:round/>
            </a:ln>
          </a:top>
          <a:bottom>
            <a:ln w="12700" cap="flat">
              <a:solidFill>
                <a:srgbClr val="FF0000"/>
              </a:solidFill>
              <a:prstDash val="solid"/>
              <a:round/>
            </a:ln>
          </a:bottom>
          <a:insideH>
            <a:ln w="12700" cap="flat">
              <a:solidFill>
                <a:srgbClr val="FF0000"/>
              </a:solidFill>
              <a:prstDash val="solid"/>
              <a:round/>
            </a:ln>
          </a:insideH>
          <a:insideV>
            <a:ln w="12700" cap="flat">
              <a:solidFill>
                <a:srgbClr val="FF0000"/>
              </a:solidFill>
              <a:prstDash val="solid"/>
              <a:round/>
            </a:ln>
          </a:insideV>
        </a:tcBdr>
        <a:fill>
          <a:solidFill>
            <a:srgbClr val="CAD2E9"/>
          </a:solidFill>
        </a:fill>
      </a:tcStyle>
    </a:wholeTbl>
    <a:band2H>
      <a:tcTxStyle b="def" i="def"/>
      <a:tcStyle>
        <a:tcBdr/>
        <a:fill>
          <a:solidFill>
            <a:srgbClr val="E6EAF4"/>
          </a:solidFill>
        </a:fill>
      </a:tcStyle>
    </a:band2H>
    <a:firstCol>
      <a:tcTxStyle b="on" i="off">
        <a:fontRef idx="major">
          <a:srgbClr val="FF0000"/>
        </a:fontRef>
        <a:srgbClr val="FF0000"/>
      </a:tcTxStyle>
      <a:tcStyle>
        <a:tcBdr>
          <a:left>
            <a:ln w="12700" cap="flat">
              <a:solidFill>
                <a:srgbClr val="FF0000"/>
              </a:solidFill>
              <a:prstDash val="solid"/>
              <a:round/>
            </a:ln>
          </a:left>
          <a:right>
            <a:ln w="12700" cap="flat">
              <a:solidFill>
                <a:srgbClr val="FF0000"/>
              </a:solidFill>
              <a:prstDash val="solid"/>
              <a:round/>
            </a:ln>
          </a:right>
          <a:top>
            <a:ln w="12700" cap="flat">
              <a:solidFill>
                <a:srgbClr val="FF0000"/>
              </a:solidFill>
              <a:prstDash val="solid"/>
              <a:round/>
            </a:ln>
          </a:top>
          <a:bottom>
            <a:ln w="12700" cap="flat">
              <a:solidFill>
                <a:srgbClr val="FF0000"/>
              </a:solidFill>
              <a:prstDash val="solid"/>
              <a:round/>
            </a:ln>
          </a:bottom>
          <a:insideH>
            <a:ln w="12700" cap="flat">
              <a:solidFill>
                <a:srgbClr val="FF0000"/>
              </a:solidFill>
              <a:prstDash val="solid"/>
              <a:round/>
            </a:ln>
          </a:insideH>
          <a:insideV>
            <a:ln w="12700" cap="flat">
              <a:solidFill>
                <a:srgbClr val="FF0000"/>
              </a:solidFill>
              <a:prstDash val="solid"/>
              <a:round/>
            </a:ln>
          </a:insideV>
        </a:tcBdr>
        <a:fill>
          <a:solidFill>
            <a:schemeClr val="accent1"/>
          </a:solidFill>
        </a:fill>
      </a:tcStyle>
    </a:firstCol>
    <a:lastRow>
      <a:tcTxStyle b="on" i="off">
        <a:fontRef idx="major">
          <a:srgbClr val="FF0000"/>
        </a:fontRef>
        <a:srgbClr val="FF0000"/>
      </a:tcTxStyle>
      <a:tcStyle>
        <a:tcBdr>
          <a:left>
            <a:ln w="12700" cap="flat">
              <a:solidFill>
                <a:srgbClr val="FF0000"/>
              </a:solidFill>
              <a:prstDash val="solid"/>
              <a:round/>
            </a:ln>
          </a:left>
          <a:right>
            <a:ln w="12700" cap="flat">
              <a:solidFill>
                <a:srgbClr val="FF0000"/>
              </a:solidFill>
              <a:prstDash val="solid"/>
              <a:round/>
            </a:ln>
          </a:right>
          <a:top>
            <a:ln w="38100" cap="flat">
              <a:solidFill>
                <a:srgbClr val="FF0000"/>
              </a:solidFill>
              <a:prstDash val="solid"/>
              <a:round/>
            </a:ln>
          </a:top>
          <a:bottom>
            <a:ln w="12700" cap="flat">
              <a:solidFill>
                <a:srgbClr val="FF0000"/>
              </a:solidFill>
              <a:prstDash val="solid"/>
              <a:round/>
            </a:ln>
          </a:bottom>
          <a:insideH>
            <a:ln w="12700" cap="flat">
              <a:solidFill>
                <a:srgbClr val="FF0000"/>
              </a:solidFill>
              <a:prstDash val="solid"/>
              <a:round/>
            </a:ln>
          </a:insideH>
          <a:insideV>
            <a:ln w="12700" cap="flat">
              <a:solidFill>
                <a:srgbClr val="FF0000"/>
              </a:solidFill>
              <a:prstDash val="solid"/>
              <a:round/>
            </a:ln>
          </a:insideV>
        </a:tcBdr>
        <a:fill>
          <a:solidFill>
            <a:schemeClr val="accent1"/>
          </a:solidFill>
        </a:fill>
      </a:tcStyle>
    </a:lastRow>
    <a:firstRow>
      <a:tcTxStyle b="on" i="off">
        <a:fontRef idx="major">
          <a:srgbClr val="FF0000"/>
        </a:fontRef>
        <a:srgbClr val="FF0000"/>
      </a:tcTxStyle>
      <a:tcStyle>
        <a:tcBdr>
          <a:left>
            <a:ln w="12700" cap="flat">
              <a:solidFill>
                <a:srgbClr val="FF0000"/>
              </a:solidFill>
              <a:prstDash val="solid"/>
              <a:round/>
            </a:ln>
          </a:left>
          <a:right>
            <a:ln w="12700" cap="flat">
              <a:solidFill>
                <a:srgbClr val="FF0000"/>
              </a:solidFill>
              <a:prstDash val="solid"/>
              <a:round/>
            </a:ln>
          </a:right>
          <a:top>
            <a:ln w="12700" cap="flat">
              <a:solidFill>
                <a:srgbClr val="FF0000"/>
              </a:solidFill>
              <a:prstDash val="solid"/>
              <a:round/>
            </a:ln>
          </a:top>
          <a:bottom>
            <a:ln w="38100" cap="flat">
              <a:solidFill>
                <a:srgbClr val="FF0000"/>
              </a:solidFill>
              <a:prstDash val="solid"/>
              <a:round/>
            </a:ln>
          </a:bottom>
          <a:insideH>
            <a:ln w="12700" cap="flat">
              <a:solidFill>
                <a:srgbClr val="FF0000"/>
              </a:solidFill>
              <a:prstDash val="solid"/>
              <a:round/>
            </a:ln>
          </a:insideH>
          <a:insideV>
            <a:ln w="12700" cap="flat">
              <a:solidFill>
                <a:srgbClr val="FF0000"/>
              </a:solidFill>
              <a:prstDash val="solid"/>
              <a:round/>
            </a:ln>
          </a:insideV>
        </a:tcBdr>
        <a:fill>
          <a:solidFill>
            <a:schemeClr val="accent1"/>
          </a:solidFill>
        </a:fill>
      </a:tcStyle>
    </a:firstRow>
  </a:tblStyle>
  <a:tblStyle styleId="{C7B018BB-80A7-4F77-B60F-C8B233D01FF8}" styleName="">
    <a:tblBg/>
    <a:wholeTbl>
      <a:tcTxStyle b="off" i="off">
        <a:fontRef idx="major">
          <a:srgbClr val="FFFFFF"/>
        </a:fontRef>
        <a:srgbClr val="FFFFFF"/>
      </a:tcTxStyle>
      <a:tcStyle>
        <a:tcBdr>
          <a:left>
            <a:ln w="12700" cap="flat">
              <a:solidFill>
                <a:srgbClr val="FF0000"/>
              </a:solidFill>
              <a:prstDash val="solid"/>
              <a:round/>
            </a:ln>
          </a:left>
          <a:right>
            <a:ln w="12700" cap="flat">
              <a:solidFill>
                <a:srgbClr val="FF0000"/>
              </a:solidFill>
              <a:prstDash val="solid"/>
              <a:round/>
            </a:ln>
          </a:right>
          <a:top>
            <a:ln w="12700" cap="flat">
              <a:solidFill>
                <a:srgbClr val="FF0000"/>
              </a:solidFill>
              <a:prstDash val="solid"/>
              <a:round/>
            </a:ln>
          </a:top>
          <a:bottom>
            <a:ln w="12700" cap="flat">
              <a:solidFill>
                <a:srgbClr val="FF0000"/>
              </a:solidFill>
              <a:prstDash val="solid"/>
              <a:round/>
            </a:ln>
          </a:bottom>
          <a:insideH>
            <a:ln w="12700" cap="flat">
              <a:solidFill>
                <a:srgbClr val="FF0000"/>
              </a:solidFill>
              <a:prstDash val="solid"/>
              <a:round/>
            </a:ln>
          </a:insideH>
          <a:insideV>
            <a:ln w="12700" cap="flat">
              <a:solidFill>
                <a:srgbClr val="FF0000"/>
              </a:solidFill>
              <a:prstDash val="solid"/>
              <a:round/>
            </a:ln>
          </a:insideV>
        </a:tcBdr>
        <a:fill>
          <a:solidFill>
            <a:srgbClr val="CADADB"/>
          </a:solidFill>
        </a:fill>
      </a:tcStyle>
    </a:wholeTbl>
    <a:band2H>
      <a:tcTxStyle b="def" i="def"/>
      <a:tcStyle>
        <a:tcBdr/>
        <a:fill>
          <a:solidFill>
            <a:srgbClr val="E6EDEE"/>
          </a:solidFill>
        </a:fill>
      </a:tcStyle>
    </a:band2H>
    <a:firstCol>
      <a:tcTxStyle b="on" i="off">
        <a:fontRef idx="major">
          <a:srgbClr val="FF0000"/>
        </a:fontRef>
        <a:srgbClr val="FF0000"/>
      </a:tcTxStyle>
      <a:tcStyle>
        <a:tcBdr>
          <a:left>
            <a:ln w="12700" cap="flat">
              <a:solidFill>
                <a:srgbClr val="FF0000"/>
              </a:solidFill>
              <a:prstDash val="solid"/>
              <a:round/>
            </a:ln>
          </a:left>
          <a:right>
            <a:ln w="12700" cap="flat">
              <a:solidFill>
                <a:srgbClr val="FF0000"/>
              </a:solidFill>
              <a:prstDash val="solid"/>
              <a:round/>
            </a:ln>
          </a:right>
          <a:top>
            <a:ln w="12700" cap="flat">
              <a:solidFill>
                <a:srgbClr val="FF0000"/>
              </a:solidFill>
              <a:prstDash val="solid"/>
              <a:round/>
            </a:ln>
          </a:top>
          <a:bottom>
            <a:ln w="12700" cap="flat">
              <a:solidFill>
                <a:srgbClr val="FF0000"/>
              </a:solidFill>
              <a:prstDash val="solid"/>
              <a:round/>
            </a:ln>
          </a:bottom>
          <a:insideH>
            <a:ln w="12700" cap="flat">
              <a:solidFill>
                <a:srgbClr val="FF0000"/>
              </a:solidFill>
              <a:prstDash val="solid"/>
              <a:round/>
            </a:ln>
          </a:insideH>
          <a:insideV>
            <a:ln w="12700" cap="flat">
              <a:solidFill>
                <a:srgbClr val="FF0000"/>
              </a:solidFill>
              <a:prstDash val="solid"/>
              <a:round/>
            </a:ln>
          </a:insideV>
        </a:tcBdr>
        <a:fill>
          <a:solidFill>
            <a:schemeClr val="accent3"/>
          </a:solidFill>
        </a:fill>
      </a:tcStyle>
    </a:firstCol>
    <a:lastRow>
      <a:tcTxStyle b="on" i="off">
        <a:fontRef idx="major">
          <a:srgbClr val="FF0000"/>
        </a:fontRef>
        <a:srgbClr val="FF0000"/>
      </a:tcTxStyle>
      <a:tcStyle>
        <a:tcBdr>
          <a:left>
            <a:ln w="12700" cap="flat">
              <a:solidFill>
                <a:srgbClr val="FF0000"/>
              </a:solidFill>
              <a:prstDash val="solid"/>
              <a:round/>
            </a:ln>
          </a:left>
          <a:right>
            <a:ln w="12700" cap="flat">
              <a:solidFill>
                <a:srgbClr val="FF0000"/>
              </a:solidFill>
              <a:prstDash val="solid"/>
              <a:round/>
            </a:ln>
          </a:right>
          <a:top>
            <a:ln w="38100" cap="flat">
              <a:solidFill>
                <a:srgbClr val="FF0000"/>
              </a:solidFill>
              <a:prstDash val="solid"/>
              <a:round/>
            </a:ln>
          </a:top>
          <a:bottom>
            <a:ln w="12700" cap="flat">
              <a:solidFill>
                <a:srgbClr val="FF0000"/>
              </a:solidFill>
              <a:prstDash val="solid"/>
              <a:round/>
            </a:ln>
          </a:bottom>
          <a:insideH>
            <a:ln w="12700" cap="flat">
              <a:solidFill>
                <a:srgbClr val="FF0000"/>
              </a:solidFill>
              <a:prstDash val="solid"/>
              <a:round/>
            </a:ln>
          </a:insideH>
          <a:insideV>
            <a:ln w="12700" cap="flat">
              <a:solidFill>
                <a:srgbClr val="FF0000"/>
              </a:solidFill>
              <a:prstDash val="solid"/>
              <a:round/>
            </a:ln>
          </a:insideV>
        </a:tcBdr>
        <a:fill>
          <a:solidFill>
            <a:schemeClr val="accent3"/>
          </a:solidFill>
        </a:fill>
      </a:tcStyle>
    </a:lastRow>
    <a:firstRow>
      <a:tcTxStyle b="on" i="off">
        <a:fontRef idx="major">
          <a:srgbClr val="FF0000"/>
        </a:fontRef>
        <a:srgbClr val="FF0000"/>
      </a:tcTxStyle>
      <a:tcStyle>
        <a:tcBdr>
          <a:left>
            <a:ln w="12700" cap="flat">
              <a:solidFill>
                <a:srgbClr val="FF0000"/>
              </a:solidFill>
              <a:prstDash val="solid"/>
              <a:round/>
            </a:ln>
          </a:left>
          <a:right>
            <a:ln w="12700" cap="flat">
              <a:solidFill>
                <a:srgbClr val="FF0000"/>
              </a:solidFill>
              <a:prstDash val="solid"/>
              <a:round/>
            </a:ln>
          </a:right>
          <a:top>
            <a:ln w="12700" cap="flat">
              <a:solidFill>
                <a:srgbClr val="FF0000"/>
              </a:solidFill>
              <a:prstDash val="solid"/>
              <a:round/>
            </a:ln>
          </a:top>
          <a:bottom>
            <a:ln w="38100" cap="flat">
              <a:solidFill>
                <a:srgbClr val="FF0000"/>
              </a:solidFill>
              <a:prstDash val="solid"/>
              <a:round/>
            </a:ln>
          </a:bottom>
          <a:insideH>
            <a:ln w="12700" cap="flat">
              <a:solidFill>
                <a:srgbClr val="FF0000"/>
              </a:solidFill>
              <a:prstDash val="solid"/>
              <a:round/>
            </a:ln>
          </a:insideH>
          <a:insideV>
            <a:ln w="12700" cap="flat">
              <a:solidFill>
                <a:srgbClr val="FF0000"/>
              </a:solidFill>
              <a:prstDash val="solid"/>
              <a:round/>
            </a:ln>
          </a:insideV>
        </a:tcBdr>
        <a:fill>
          <a:solidFill>
            <a:schemeClr val="accent3"/>
          </a:solidFill>
        </a:fill>
      </a:tcStyle>
    </a:firstRow>
  </a:tblStyle>
  <a:tblStyle styleId="{EEE7283C-3CF3-47DC-8721-378D4A62B228}" styleName="">
    <a:tblBg/>
    <a:wholeTbl>
      <a:tcTxStyle b="off" i="off">
        <a:fontRef idx="major">
          <a:srgbClr val="FFFFFF"/>
        </a:fontRef>
        <a:srgbClr val="FFFFFF"/>
      </a:tcTxStyle>
      <a:tcStyle>
        <a:tcBdr>
          <a:left>
            <a:ln w="12700" cap="flat">
              <a:solidFill>
                <a:srgbClr val="FF0000"/>
              </a:solidFill>
              <a:prstDash val="solid"/>
              <a:round/>
            </a:ln>
          </a:left>
          <a:right>
            <a:ln w="12700" cap="flat">
              <a:solidFill>
                <a:srgbClr val="FF0000"/>
              </a:solidFill>
              <a:prstDash val="solid"/>
              <a:round/>
            </a:ln>
          </a:right>
          <a:top>
            <a:ln w="12700" cap="flat">
              <a:solidFill>
                <a:srgbClr val="FF0000"/>
              </a:solidFill>
              <a:prstDash val="solid"/>
              <a:round/>
            </a:ln>
          </a:top>
          <a:bottom>
            <a:ln w="12700" cap="flat">
              <a:solidFill>
                <a:srgbClr val="FF0000"/>
              </a:solidFill>
              <a:prstDash val="solid"/>
              <a:round/>
            </a:ln>
          </a:bottom>
          <a:insideH>
            <a:ln w="12700" cap="flat">
              <a:solidFill>
                <a:srgbClr val="FF0000"/>
              </a:solidFill>
              <a:prstDash val="solid"/>
              <a:round/>
            </a:ln>
          </a:insideH>
          <a:insideV>
            <a:ln w="12700" cap="flat">
              <a:solidFill>
                <a:srgbClr val="FF0000"/>
              </a:solidFill>
              <a:prstDash val="solid"/>
              <a:round/>
            </a:ln>
          </a:insideV>
        </a:tcBdr>
        <a:fill>
          <a:solidFill>
            <a:srgbClr val="E7D7CB"/>
          </a:solidFill>
        </a:fill>
      </a:tcStyle>
    </a:wholeTbl>
    <a:band2H>
      <a:tcTxStyle b="def" i="def"/>
      <a:tcStyle>
        <a:tcBdr/>
        <a:fill>
          <a:solidFill>
            <a:srgbClr val="F3ECE7"/>
          </a:solidFill>
        </a:fill>
      </a:tcStyle>
    </a:band2H>
    <a:firstCol>
      <a:tcTxStyle b="on" i="off">
        <a:fontRef idx="major">
          <a:srgbClr val="FF0000"/>
        </a:fontRef>
        <a:srgbClr val="FF0000"/>
      </a:tcTxStyle>
      <a:tcStyle>
        <a:tcBdr>
          <a:left>
            <a:ln w="12700" cap="flat">
              <a:solidFill>
                <a:srgbClr val="FF0000"/>
              </a:solidFill>
              <a:prstDash val="solid"/>
              <a:round/>
            </a:ln>
          </a:left>
          <a:right>
            <a:ln w="12700" cap="flat">
              <a:solidFill>
                <a:srgbClr val="FF0000"/>
              </a:solidFill>
              <a:prstDash val="solid"/>
              <a:round/>
            </a:ln>
          </a:right>
          <a:top>
            <a:ln w="12700" cap="flat">
              <a:solidFill>
                <a:srgbClr val="FF0000"/>
              </a:solidFill>
              <a:prstDash val="solid"/>
              <a:round/>
            </a:ln>
          </a:top>
          <a:bottom>
            <a:ln w="12700" cap="flat">
              <a:solidFill>
                <a:srgbClr val="FF0000"/>
              </a:solidFill>
              <a:prstDash val="solid"/>
              <a:round/>
            </a:ln>
          </a:bottom>
          <a:insideH>
            <a:ln w="12700" cap="flat">
              <a:solidFill>
                <a:srgbClr val="FF0000"/>
              </a:solidFill>
              <a:prstDash val="solid"/>
              <a:round/>
            </a:ln>
          </a:insideH>
          <a:insideV>
            <a:ln w="12700" cap="flat">
              <a:solidFill>
                <a:srgbClr val="FF0000"/>
              </a:solidFill>
              <a:prstDash val="solid"/>
              <a:round/>
            </a:ln>
          </a:insideV>
        </a:tcBdr>
        <a:fill>
          <a:solidFill>
            <a:schemeClr val="accent6"/>
          </a:solidFill>
        </a:fill>
      </a:tcStyle>
    </a:firstCol>
    <a:lastRow>
      <a:tcTxStyle b="on" i="off">
        <a:fontRef idx="major">
          <a:srgbClr val="FF0000"/>
        </a:fontRef>
        <a:srgbClr val="FF0000"/>
      </a:tcTxStyle>
      <a:tcStyle>
        <a:tcBdr>
          <a:left>
            <a:ln w="12700" cap="flat">
              <a:solidFill>
                <a:srgbClr val="FF0000"/>
              </a:solidFill>
              <a:prstDash val="solid"/>
              <a:round/>
            </a:ln>
          </a:left>
          <a:right>
            <a:ln w="12700" cap="flat">
              <a:solidFill>
                <a:srgbClr val="FF0000"/>
              </a:solidFill>
              <a:prstDash val="solid"/>
              <a:round/>
            </a:ln>
          </a:right>
          <a:top>
            <a:ln w="38100" cap="flat">
              <a:solidFill>
                <a:srgbClr val="FF0000"/>
              </a:solidFill>
              <a:prstDash val="solid"/>
              <a:round/>
            </a:ln>
          </a:top>
          <a:bottom>
            <a:ln w="12700" cap="flat">
              <a:solidFill>
                <a:srgbClr val="FF0000"/>
              </a:solidFill>
              <a:prstDash val="solid"/>
              <a:round/>
            </a:ln>
          </a:bottom>
          <a:insideH>
            <a:ln w="12700" cap="flat">
              <a:solidFill>
                <a:srgbClr val="FF0000"/>
              </a:solidFill>
              <a:prstDash val="solid"/>
              <a:round/>
            </a:ln>
          </a:insideH>
          <a:insideV>
            <a:ln w="12700" cap="flat">
              <a:solidFill>
                <a:srgbClr val="FF0000"/>
              </a:solidFill>
              <a:prstDash val="solid"/>
              <a:round/>
            </a:ln>
          </a:insideV>
        </a:tcBdr>
        <a:fill>
          <a:solidFill>
            <a:schemeClr val="accent6"/>
          </a:solidFill>
        </a:fill>
      </a:tcStyle>
    </a:lastRow>
    <a:firstRow>
      <a:tcTxStyle b="on" i="off">
        <a:fontRef idx="major">
          <a:srgbClr val="FF0000"/>
        </a:fontRef>
        <a:srgbClr val="FF0000"/>
      </a:tcTxStyle>
      <a:tcStyle>
        <a:tcBdr>
          <a:left>
            <a:ln w="12700" cap="flat">
              <a:solidFill>
                <a:srgbClr val="FF0000"/>
              </a:solidFill>
              <a:prstDash val="solid"/>
              <a:round/>
            </a:ln>
          </a:left>
          <a:right>
            <a:ln w="12700" cap="flat">
              <a:solidFill>
                <a:srgbClr val="FF0000"/>
              </a:solidFill>
              <a:prstDash val="solid"/>
              <a:round/>
            </a:ln>
          </a:right>
          <a:top>
            <a:ln w="12700" cap="flat">
              <a:solidFill>
                <a:srgbClr val="FF0000"/>
              </a:solidFill>
              <a:prstDash val="solid"/>
              <a:round/>
            </a:ln>
          </a:top>
          <a:bottom>
            <a:ln w="38100" cap="flat">
              <a:solidFill>
                <a:srgbClr val="FF0000"/>
              </a:solidFill>
              <a:prstDash val="solid"/>
              <a:round/>
            </a:ln>
          </a:bottom>
          <a:insideH>
            <a:ln w="12700" cap="flat">
              <a:solidFill>
                <a:srgbClr val="FF0000"/>
              </a:solidFill>
              <a:prstDash val="solid"/>
              <a:round/>
            </a:ln>
          </a:insideH>
          <a:insideV>
            <a:ln w="12700" cap="flat">
              <a:solidFill>
                <a:srgbClr val="FF0000"/>
              </a:solidFill>
              <a:prstDash val="solid"/>
              <a:round/>
            </a:ln>
          </a:insideV>
        </a:tcBdr>
        <a:fill>
          <a:solidFill>
            <a:schemeClr val="accent6"/>
          </a:solidFill>
        </a:fill>
      </a:tcStyle>
    </a:firstRow>
  </a:tblStyle>
  <a:tblStyle styleId="{CF821DB8-F4EB-4A41-A1BA-3FCAFE7338EE}" styleName="">
    <a:tblBg/>
    <a:wholeTbl>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FF0000"/>
          </a:solidFill>
        </a:fill>
      </a:tcStyle>
    </a:band2H>
    <a:firstCol>
      <a:tcTxStyle b="on" i="off">
        <a:fontRef idx="major">
          <a:srgbClr val="FF0000"/>
        </a:fontRef>
        <a:srgbClr val="FF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FFFFFF"/>
        </a:fontRef>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FF0000"/>
          </a:solidFill>
        </a:fill>
      </a:tcStyle>
    </a:lastRow>
    <a:firstRow>
      <a:tcTxStyle b="on" i="off">
        <a:fontRef idx="major">
          <a:srgbClr val="FF0000"/>
        </a:fontRef>
        <a:srgbClr val="FF0000"/>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FFFFFF"/>
        </a:fontRef>
        <a:srgbClr val="FFFFFF"/>
      </a:tcTxStyle>
      <a:tcStyle>
        <a:tcBdr>
          <a:left>
            <a:ln w="12700" cap="flat">
              <a:solidFill>
                <a:srgbClr val="FF0000"/>
              </a:solidFill>
              <a:prstDash val="solid"/>
              <a:round/>
            </a:ln>
          </a:left>
          <a:right>
            <a:ln w="12700" cap="flat">
              <a:solidFill>
                <a:srgbClr val="FF0000"/>
              </a:solidFill>
              <a:prstDash val="solid"/>
              <a:round/>
            </a:ln>
          </a:right>
          <a:top>
            <a:ln w="12700" cap="flat">
              <a:solidFill>
                <a:srgbClr val="FF0000"/>
              </a:solidFill>
              <a:prstDash val="solid"/>
              <a:round/>
            </a:ln>
          </a:top>
          <a:bottom>
            <a:ln w="12700" cap="flat">
              <a:solidFill>
                <a:srgbClr val="FF0000"/>
              </a:solidFill>
              <a:prstDash val="solid"/>
              <a:round/>
            </a:ln>
          </a:bottom>
          <a:insideH>
            <a:ln w="12700" cap="flat">
              <a:solidFill>
                <a:srgbClr val="FF0000"/>
              </a:solidFill>
              <a:prstDash val="solid"/>
              <a:round/>
            </a:ln>
          </a:insideH>
          <a:insideV>
            <a:ln w="12700" cap="flat">
              <a:solidFill>
                <a:srgbClr val="FF0000"/>
              </a:solidFill>
              <a:prstDash val="solid"/>
              <a:round/>
            </a:ln>
          </a:insideV>
        </a:tcBdr>
        <a:fill>
          <a:solidFill>
            <a:srgbClr val="FFFFFF"/>
          </a:solidFill>
        </a:fill>
      </a:tcStyle>
    </a:wholeTbl>
    <a:band2H>
      <a:tcTxStyle b="def" i="def"/>
      <a:tcStyle>
        <a:tcBdr/>
        <a:fill>
          <a:solidFill>
            <a:srgbClr val="FFFFFF"/>
          </a:solidFill>
        </a:fill>
      </a:tcStyle>
    </a:band2H>
    <a:firstCol>
      <a:tcTxStyle b="on" i="off">
        <a:fontRef idx="major">
          <a:srgbClr val="FF0000"/>
        </a:fontRef>
        <a:srgbClr val="FF0000"/>
      </a:tcTxStyle>
      <a:tcStyle>
        <a:tcBdr>
          <a:left>
            <a:ln w="12700" cap="flat">
              <a:solidFill>
                <a:srgbClr val="FF0000"/>
              </a:solidFill>
              <a:prstDash val="solid"/>
              <a:round/>
            </a:ln>
          </a:left>
          <a:right>
            <a:ln w="12700" cap="flat">
              <a:solidFill>
                <a:srgbClr val="FF0000"/>
              </a:solidFill>
              <a:prstDash val="solid"/>
              <a:round/>
            </a:ln>
          </a:right>
          <a:top>
            <a:ln w="12700" cap="flat">
              <a:solidFill>
                <a:srgbClr val="FF0000"/>
              </a:solidFill>
              <a:prstDash val="solid"/>
              <a:round/>
            </a:ln>
          </a:top>
          <a:bottom>
            <a:ln w="12700" cap="flat">
              <a:solidFill>
                <a:srgbClr val="FF0000"/>
              </a:solidFill>
              <a:prstDash val="solid"/>
              <a:round/>
            </a:ln>
          </a:bottom>
          <a:insideH>
            <a:ln w="12700" cap="flat">
              <a:solidFill>
                <a:srgbClr val="FF0000"/>
              </a:solidFill>
              <a:prstDash val="solid"/>
              <a:round/>
            </a:ln>
          </a:insideH>
          <a:insideV>
            <a:ln w="12700" cap="flat">
              <a:solidFill>
                <a:srgbClr val="FF0000"/>
              </a:solidFill>
              <a:prstDash val="solid"/>
              <a:round/>
            </a:ln>
          </a:insideV>
        </a:tcBdr>
        <a:fill>
          <a:solidFill>
            <a:srgbClr val="FFFFFF"/>
          </a:solidFill>
        </a:fill>
      </a:tcStyle>
    </a:firstCol>
    <a:lastRow>
      <a:tcTxStyle b="on" i="off">
        <a:fontRef idx="major">
          <a:srgbClr val="FF0000"/>
        </a:fontRef>
        <a:srgbClr val="FF0000"/>
      </a:tcTxStyle>
      <a:tcStyle>
        <a:tcBdr>
          <a:left>
            <a:ln w="12700" cap="flat">
              <a:solidFill>
                <a:srgbClr val="FF0000"/>
              </a:solidFill>
              <a:prstDash val="solid"/>
              <a:round/>
            </a:ln>
          </a:left>
          <a:right>
            <a:ln w="12700" cap="flat">
              <a:solidFill>
                <a:srgbClr val="FF0000"/>
              </a:solidFill>
              <a:prstDash val="solid"/>
              <a:round/>
            </a:ln>
          </a:right>
          <a:top>
            <a:ln w="38100" cap="flat">
              <a:solidFill>
                <a:srgbClr val="FF0000"/>
              </a:solidFill>
              <a:prstDash val="solid"/>
              <a:round/>
            </a:ln>
          </a:top>
          <a:bottom>
            <a:ln w="12700" cap="flat">
              <a:solidFill>
                <a:srgbClr val="FF0000"/>
              </a:solidFill>
              <a:prstDash val="solid"/>
              <a:round/>
            </a:ln>
          </a:bottom>
          <a:insideH>
            <a:ln w="12700" cap="flat">
              <a:solidFill>
                <a:srgbClr val="FF0000"/>
              </a:solidFill>
              <a:prstDash val="solid"/>
              <a:round/>
            </a:ln>
          </a:insideH>
          <a:insideV>
            <a:ln w="12700" cap="flat">
              <a:solidFill>
                <a:srgbClr val="FF0000"/>
              </a:solidFill>
              <a:prstDash val="solid"/>
              <a:round/>
            </a:ln>
          </a:insideV>
        </a:tcBdr>
        <a:fill>
          <a:solidFill>
            <a:srgbClr val="FFFFFF"/>
          </a:solidFill>
        </a:fill>
      </a:tcStyle>
    </a:lastRow>
    <a:firstRow>
      <a:tcTxStyle b="on" i="off">
        <a:fontRef idx="major">
          <a:srgbClr val="FF0000"/>
        </a:fontRef>
        <a:srgbClr val="FF0000"/>
      </a:tcTxStyle>
      <a:tcStyle>
        <a:tcBdr>
          <a:left>
            <a:ln w="12700" cap="flat">
              <a:solidFill>
                <a:srgbClr val="FF0000"/>
              </a:solidFill>
              <a:prstDash val="solid"/>
              <a:round/>
            </a:ln>
          </a:left>
          <a:right>
            <a:ln w="12700" cap="flat">
              <a:solidFill>
                <a:srgbClr val="FF0000"/>
              </a:solidFill>
              <a:prstDash val="solid"/>
              <a:round/>
            </a:ln>
          </a:right>
          <a:top>
            <a:ln w="12700" cap="flat">
              <a:solidFill>
                <a:srgbClr val="FF0000"/>
              </a:solidFill>
              <a:prstDash val="solid"/>
              <a:round/>
            </a:ln>
          </a:top>
          <a:bottom>
            <a:ln w="38100" cap="flat">
              <a:solidFill>
                <a:srgbClr val="FF0000"/>
              </a:solidFill>
              <a:prstDash val="solid"/>
              <a:round/>
            </a:ln>
          </a:bottom>
          <a:insideH>
            <a:ln w="12700" cap="flat">
              <a:solidFill>
                <a:srgbClr val="FF0000"/>
              </a:solidFill>
              <a:prstDash val="solid"/>
              <a:round/>
            </a:ln>
          </a:insideH>
          <a:insideV>
            <a:ln w="12700" cap="flat">
              <a:solidFill>
                <a:srgbClr val="FF0000"/>
              </a:solidFill>
              <a:prstDash val="solid"/>
              <a:round/>
            </a:ln>
          </a:insideV>
        </a:tcBdr>
        <a:fill>
          <a:solidFill>
            <a:srgbClr val="FFFFFF"/>
          </a:solidFill>
        </a:fill>
      </a:tcStyle>
    </a:firstRow>
  </a:tblStyle>
  <a:tblStyle styleId="{2708684C-4D16-4618-839F-0558EEFCDFE6}" styleName="">
    <a:tblBg/>
    <a:wholeTbl>
      <a:tcTxStyle b="off" i="off">
        <a:fontRef idx="major">
          <a:srgbClr val="FF0000"/>
        </a:fontRef>
        <a:srgbClr val="FF0000"/>
      </a:tcTxStyle>
      <a:tcStyle>
        <a:tcBdr>
          <a:left>
            <a:ln w="12700" cap="flat">
              <a:solidFill>
                <a:srgbClr val="FF0000"/>
              </a:solidFill>
              <a:prstDash val="solid"/>
              <a:round/>
            </a:ln>
          </a:left>
          <a:right>
            <a:ln w="12700" cap="flat">
              <a:solidFill>
                <a:srgbClr val="FF0000"/>
              </a:solidFill>
              <a:prstDash val="solid"/>
              <a:round/>
            </a:ln>
          </a:right>
          <a:top>
            <a:ln w="12700" cap="flat">
              <a:solidFill>
                <a:srgbClr val="FF0000"/>
              </a:solidFill>
              <a:prstDash val="solid"/>
              <a:round/>
            </a:ln>
          </a:top>
          <a:bottom>
            <a:ln w="12700" cap="flat">
              <a:solidFill>
                <a:srgbClr val="FF0000"/>
              </a:solidFill>
              <a:prstDash val="solid"/>
              <a:round/>
            </a:ln>
          </a:bottom>
          <a:insideH>
            <a:ln w="12700" cap="flat">
              <a:solidFill>
                <a:srgbClr val="FF0000"/>
              </a:solidFill>
              <a:prstDash val="solid"/>
              <a:round/>
            </a:ln>
          </a:insideH>
          <a:insideV>
            <a:ln w="12700" cap="flat">
              <a:solidFill>
                <a:srgbClr val="FF0000"/>
              </a:solidFill>
              <a:prstDash val="solid"/>
              <a:round/>
            </a:ln>
          </a:insideV>
        </a:tcBdr>
        <a:fill>
          <a:solidFill>
            <a:srgbClr val="FF0000">
              <a:alpha val="20000"/>
            </a:srgbClr>
          </a:solidFill>
        </a:fill>
      </a:tcStyle>
    </a:wholeTbl>
    <a:band2H>
      <a:tcTxStyle b="def" i="def"/>
      <a:tcStyle>
        <a:tcBdr/>
        <a:fill>
          <a:solidFill>
            <a:srgbClr val="FFFFFF"/>
          </a:solidFill>
        </a:fill>
      </a:tcStyle>
    </a:band2H>
    <a:firstCol>
      <a:tcTxStyle b="on" i="off">
        <a:fontRef idx="major">
          <a:srgbClr val="FF0000"/>
        </a:fontRef>
        <a:srgbClr val="FF0000"/>
      </a:tcTxStyle>
      <a:tcStyle>
        <a:tcBdr>
          <a:left>
            <a:ln w="12700" cap="flat">
              <a:solidFill>
                <a:srgbClr val="FF0000"/>
              </a:solidFill>
              <a:prstDash val="solid"/>
              <a:round/>
            </a:ln>
          </a:left>
          <a:right>
            <a:ln w="12700" cap="flat">
              <a:solidFill>
                <a:srgbClr val="FF0000"/>
              </a:solidFill>
              <a:prstDash val="solid"/>
              <a:round/>
            </a:ln>
          </a:right>
          <a:top>
            <a:ln w="12700" cap="flat">
              <a:solidFill>
                <a:srgbClr val="FF0000"/>
              </a:solidFill>
              <a:prstDash val="solid"/>
              <a:round/>
            </a:ln>
          </a:top>
          <a:bottom>
            <a:ln w="12700" cap="flat">
              <a:solidFill>
                <a:srgbClr val="FF0000"/>
              </a:solidFill>
              <a:prstDash val="solid"/>
              <a:round/>
            </a:ln>
          </a:bottom>
          <a:insideH>
            <a:ln w="12700" cap="flat">
              <a:solidFill>
                <a:srgbClr val="FF0000"/>
              </a:solidFill>
              <a:prstDash val="solid"/>
              <a:round/>
            </a:ln>
          </a:insideH>
          <a:insideV>
            <a:ln w="12700" cap="flat">
              <a:solidFill>
                <a:srgbClr val="FF0000"/>
              </a:solidFill>
              <a:prstDash val="solid"/>
              <a:round/>
            </a:ln>
          </a:insideV>
        </a:tcBdr>
        <a:fill>
          <a:solidFill>
            <a:srgbClr val="FF0000">
              <a:alpha val="20000"/>
            </a:srgbClr>
          </a:solidFill>
        </a:fill>
      </a:tcStyle>
    </a:firstCol>
    <a:lastRow>
      <a:tcTxStyle b="on" i="off">
        <a:fontRef idx="major">
          <a:srgbClr val="FF0000"/>
        </a:fontRef>
        <a:srgbClr val="FF0000"/>
      </a:tcTxStyle>
      <a:tcStyle>
        <a:tcBdr>
          <a:left>
            <a:ln w="12700" cap="flat">
              <a:solidFill>
                <a:srgbClr val="FF0000"/>
              </a:solidFill>
              <a:prstDash val="solid"/>
              <a:round/>
            </a:ln>
          </a:left>
          <a:right>
            <a:ln w="12700" cap="flat">
              <a:solidFill>
                <a:srgbClr val="FF0000"/>
              </a:solidFill>
              <a:prstDash val="solid"/>
              <a:round/>
            </a:ln>
          </a:right>
          <a:top>
            <a:ln w="50800" cap="flat">
              <a:solidFill>
                <a:srgbClr val="FF0000"/>
              </a:solidFill>
              <a:prstDash val="solid"/>
              <a:round/>
            </a:ln>
          </a:top>
          <a:bottom>
            <a:ln w="12700" cap="flat">
              <a:solidFill>
                <a:srgbClr val="FF0000"/>
              </a:solidFill>
              <a:prstDash val="solid"/>
              <a:round/>
            </a:ln>
          </a:bottom>
          <a:insideH>
            <a:ln w="12700" cap="flat">
              <a:solidFill>
                <a:srgbClr val="FF0000"/>
              </a:solidFill>
              <a:prstDash val="solid"/>
              <a:round/>
            </a:ln>
          </a:insideH>
          <a:insideV>
            <a:ln w="12700" cap="flat">
              <a:solidFill>
                <a:srgbClr val="FF0000"/>
              </a:solidFill>
              <a:prstDash val="solid"/>
              <a:round/>
            </a:ln>
          </a:insideV>
        </a:tcBdr>
        <a:fill>
          <a:noFill/>
        </a:fill>
      </a:tcStyle>
    </a:lastRow>
    <a:firstRow>
      <a:tcTxStyle b="on" i="off">
        <a:fontRef idx="major">
          <a:srgbClr val="FF0000"/>
        </a:fontRef>
        <a:srgbClr val="FF0000"/>
      </a:tcTxStyle>
      <a:tcStyle>
        <a:tcBdr>
          <a:left>
            <a:ln w="12700" cap="flat">
              <a:solidFill>
                <a:srgbClr val="FF0000"/>
              </a:solidFill>
              <a:prstDash val="solid"/>
              <a:round/>
            </a:ln>
          </a:left>
          <a:right>
            <a:ln w="12700" cap="flat">
              <a:solidFill>
                <a:srgbClr val="FF0000"/>
              </a:solidFill>
              <a:prstDash val="solid"/>
              <a:round/>
            </a:ln>
          </a:right>
          <a:top>
            <a:ln w="12700" cap="flat">
              <a:solidFill>
                <a:srgbClr val="FF0000"/>
              </a:solidFill>
              <a:prstDash val="solid"/>
              <a:round/>
            </a:ln>
          </a:top>
          <a:bottom>
            <a:ln w="25400" cap="flat">
              <a:solidFill>
                <a:srgbClr val="FF0000"/>
              </a:solidFill>
              <a:prstDash val="solid"/>
              <a:round/>
            </a:ln>
          </a:bottom>
          <a:insideH>
            <a:ln w="12700" cap="flat">
              <a:solidFill>
                <a:srgbClr val="FF0000"/>
              </a:solidFill>
              <a:prstDash val="solid"/>
              <a:round/>
            </a:ln>
          </a:insideH>
          <a:insideV>
            <a:ln w="12700" cap="flat">
              <a:solidFill>
                <a:srgbClr val="FF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642937" latinLnBrk="0">
      <a:lnSpc>
        <a:spcPct val="117999"/>
      </a:lnSpc>
      <a:defRPr sz="3000">
        <a:latin typeface="+mn-lt"/>
        <a:ea typeface="+mn-ea"/>
        <a:cs typeface="+mn-cs"/>
        <a:sym typeface="Helvetica Neue"/>
      </a:defRPr>
    </a:lvl1pPr>
    <a:lvl2pPr indent="228600" defTabSz="642937" latinLnBrk="0">
      <a:lnSpc>
        <a:spcPct val="117999"/>
      </a:lnSpc>
      <a:defRPr sz="3000">
        <a:latin typeface="+mn-lt"/>
        <a:ea typeface="+mn-ea"/>
        <a:cs typeface="+mn-cs"/>
        <a:sym typeface="Helvetica Neue"/>
      </a:defRPr>
    </a:lvl2pPr>
    <a:lvl3pPr indent="457200" defTabSz="642937" latinLnBrk="0">
      <a:lnSpc>
        <a:spcPct val="117999"/>
      </a:lnSpc>
      <a:defRPr sz="3000">
        <a:latin typeface="+mn-lt"/>
        <a:ea typeface="+mn-ea"/>
        <a:cs typeface="+mn-cs"/>
        <a:sym typeface="Helvetica Neue"/>
      </a:defRPr>
    </a:lvl3pPr>
    <a:lvl4pPr indent="685800" defTabSz="642937" latinLnBrk="0">
      <a:lnSpc>
        <a:spcPct val="117999"/>
      </a:lnSpc>
      <a:defRPr sz="3000">
        <a:latin typeface="+mn-lt"/>
        <a:ea typeface="+mn-ea"/>
        <a:cs typeface="+mn-cs"/>
        <a:sym typeface="Helvetica Neue"/>
      </a:defRPr>
    </a:lvl4pPr>
    <a:lvl5pPr indent="914400" defTabSz="642937" latinLnBrk="0">
      <a:lnSpc>
        <a:spcPct val="117999"/>
      </a:lnSpc>
      <a:defRPr sz="3000">
        <a:latin typeface="+mn-lt"/>
        <a:ea typeface="+mn-ea"/>
        <a:cs typeface="+mn-cs"/>
        <a:sym typeface="Helvetica Neue"/>
      </a:defRPr>
    </a:lvl5pPr>
    <a:lvl6pPr indent="1143000" defTabSz="642937" latinLnBrk="0">
      <a:lnSpc>
        <a:spcPct val="117999"/>
      </a:lnSpc>
      <a:defRPr sz="3000">
        <a:latin typeface="+mn-lt"/>
        <a:ea typeface="+mn-ea"/>
        <a:cs typeface="+mn-cs"/>
        <a:sym typeface="Helvetica Neue"/>
      </a:defRPr>
    </a:lvl6pPr>
    <a:lvl7pPr indent="1371600" defTabSz="642937" latinLnBrk="0">
      <a:lnSpc>
        <a:spcPct val="117999"/>
      </a:lnSpc>
      <a:defRPr sz="3000">
        <a:latin typeface="+mn-lt"/>
        <a:ea typeface="+mn-ea"/>
        <a:cs typeface="+mn-cs"/>
        <a:sym typeface="Helvetica Neue"/>
      </a:defRPr>
    </a:lvl7pPr>
    <a:lvl8pPr indent="1600200" defTabSz="642937" latinLnBrk="0">
      <a:lnSpc>
        <a:spcPct val="117999"/>
      </a:lnSpc>
      <a:defRPr sz="3000">
        <a:latin typeface="+mn-lt"/>
        <a:ea typeface="+mn-ea"/>
        <a:cs typeface="+mn-cs"/>
        <a:sym typeface="Helvetica Neue"/>
      </a:defRPr>
    </a:lvl8pPr>
    <a:lvl9pPr indent="1828800" defTabSz="642937" latinLnBrk="0">
      <a:lnSpc>
        <a:spcPct val="117999"/>
      </a:lnSpc>
      <a:defRPr sz="30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4838698" y="3438523"/>
            <a:ext cx="14716131" cy="3486153"/>
          </a:xfrm>
          <a:prstGeom prst="rect">
            <a:avLst/>
          </a:prstGeom>
        </p:spPr>
        <p:txBody>
          <a:bodyPr anchor="b"/>
          <a:lstStyle/>
          <a:p>
            <a:pPr/>
            <a:r>
              <a:t>Title Text</a:t>
            </a:r>
          </a:p>
        </p:txBody>
      </p:sp>
      <p:sp>
        <p:nvSpPr>
          <p:cNvPr id="12" name="Body Level One…"/>
          <p:cNvSpPr txBox="1"/>
          <p:nvPr>
            <p:ph type="body" sz="quarter" idx="1"/>
          </p:nvPr>
        </p:nvSpPr>
        <p:spPr>
          <a:xfrm>
            <a:off x="4838698" y="7019924"/>
            <a:ext cx="14716131" cy="1190629"/>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xfrm>
            <a:off x="11984608" y="11468099"/>
            <a:ext cx="399591" cy="332408"/>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Body Level One…"/>
          <p:cNvSpPr txBox="1"/>
          <p:nvPr>
            <p:ph type="body" sz="quarter" idx="1"/>
          </p:nvPr>
        </p:nvSpPr>
        <p:spPr>
          <a:xfrm>
            <a:off x="4838698" y="8429625"/>
            <a:ext cx="14716131" cy="629842"/>
          </a:xfrm>
          <a:prstGeom prst="rect">
            <a:avLst/>
          </a:prstGeom>
        </p:spPr>
        <p:txBody>
          <a:bodyPr/>
          <a:lstStyle>
            <a:lvl1pPr>
              <a:defRPr b="1" sz="3600">
                <a:latin typeface="+mj-lt"/>
                <a:ea typeface="+mj-ea"/>
                <a:cs typeface="+mj-cs"/>
                <a:sym typeface="Helvetica"/>
              </a:defRPr>
            </a:lvl1pPr>
            <a:lvl2pPr>
              <a:defRPr b="1" sz="3600">
                <a:latin typeface="+mj-lt"/>
                <a:ea typeface="+mj-ea"/>
                <a:cs typeface="+mj-cs"/>
                <a:sym typeface="Helvetica"/>
              </a:defRPr>
            </a:lvl2pPr>
            <a:lvl3pPr>
              <a:defRPr b="1" sz="3600">
                <a:latin typeface="+mj-lt"/>
                <a:ea typeface="+mj-ea"/>
                <a:cs typeface="+mj-cs"/>
                <a:sym typeface="Helvetica"/>
              </a:defRPr>
            </a:lvl3pPr>
            <a:lvl4pPr>
              <a:defRPr b="1" sz="3600">
                <a:latin typeface="+mj-lt"/>
                <a:ea typeface="+mj-ea"/>
                <a:cs typeface="+mj-cs"/>
                <a:sym typeface="Helvetica"/>
              </a:defRPr>
            </a:lvl4pPr>
            <a:lvl5pPr>
              <a:defRPr b="1" sz="3600">
                <a:latin typeface="+mj-lt"/>
                <a:ea typeface="+mj-ea"/>
                <a:cs typeface="+mj-cs"/>
                <a:sym typeface="Helvetica"/>
              </a:defRPr>
            </a:lvl5pPr>
          </a:lstStyle>
          <a:p>
            <a:pPr/>
            <a:r>
              <a:t>Body Level One</a:t>
            </a:r>
          </a:p>
          <a:p>
            <a:pPr lvl="1"/>
            <a:r>
              <a:t>Body Level Two</a:t>
            </a:r>
          </a:p>
          <a:p>
            <a:pPr lvl="2"/>
            <a:r>
              <a:t>Body Level Three</a:t>
            </a:r>
          </a:p>
          <a:p>
            <a:pPr lvl="3"/>
            <a:r>
              <a:t>Body Level Four</a:t>
            </a:r>
          </a:p>
          <a:p>
            <a:pPr lvl="4"/>
            <a:r>
              <a:t>Body Level Five</a:t>
            </a:r>
          </a:p>
        </p:txBody>
      </p:sp>
      <p:sp>
        <p:nvSpPr>
          <p:cNvPr id="94" name="“Type a quote here.”"/>
          <p:cNvSpPr txBox="1"/>
          <p:nvPr>
            <p:ph type="body" sz="quarter" idx="21"/>
          </p:nvPr>
        </p:nvSpPr>
        <p:spPr>
          <a:xfrm>
            <a:off x="4838698" y="6219823"/>
            <a:ext cx="14716130" cy="714379"/>
          </a:xfrm>
          <a:prstGeom prst="rect">
            <a:avLst/>
          </a:prstGeom>
        </p:spPr>
        <p:txBody>
          <a:bodyPr anchor="ctr"/>
          <a:lstStyle/>
          <a:p>
            <a:pPr/>
          </a:p>
        </p:txBody>
      </p:sp>
      <p:sp>
        <p:nvSpPr>
          <p:cNvPr id="95" name="Slide Number"/>
          <p:cNvSpPr txBox="1"/>
          <p:nvPr>
            <p:ph type="sldNum" sz="quarter" idx="2"/>
          </p:nvPr>
        </p:nvSpPr>
        <p:spPr>
          <a:xfrm>
            <a:off x="11984608" y="11468099"/>
            <a:ext cx="399591" cy="332408"/>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a:off x="3012278" y="-190502"/>
            <a:ext cx="18359442" cy="12239629"/>
          </a:xfrm>
          <a:prstGeom prst="rect">
            <a:avLst/>
          </a:prstGeom>
        </p:spPr>
        <p:txBody>
          <a:bodyPr lIns="91439" tIns="45719" rIns="91439" bIns="45719">
            <a:noAutofit/>
          </a:bodyPr>
          <a:lstStyle/>
          <a:p>
            <a:pPr/>
          </a:p>
        </p:txBody>
      </p:sp>
      <p:sp>
        <p:nvSpPr>
          <p:cNvPr id="103" name="Slide Number"/>
          <p:cNvSpPr txBox="1"/>
          <p:nvPr>
            <p:ph type="sldNum" sz="quarter" idx="2"/>
          </p:nvPr>
        </p:nvSpPr>
        <p:spPr>
          <a:xfrm>
            <a:off x="11984608" y="11468099"/>
            <a:ext cx="399591" cy="332408"/>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xfrm>
            <a:off x="11984608" y="11468099"/>
            <a:ext cx="399591" cy="332408"/>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sz="half" idx="21"/>
          </p:nvPr>
        </p:nvSpPr>
        <p:spPr>
          <a:xfrm>
            <a:off x="5112541" y="-152402"/>
            <a:ext cx="14130342" cy="9420230"/>
          </a:xfrm>
          <a:prstGeom prst="rect">
            <a:avLst/>
          </a:prstGeom>
        </p:spPr>
        <p:txBody>
          <a:bodyPr lIns="91439" tIns="45719" rIns="91439" bIns="45719">
            <a:noAutofit/>
          </a:bodyPr>
          <a:lstStyle/>
          <a:p>
            <a:pPr/>
          </a:p>
        </p:txBody>
      </p:sp>
      <p:sp>
        <p:nvSpPr>
          <p:cNvPr id="21" name="Title Text"/>
          <p:cNvSpPr txBox="1"/>
          <p:nvPr>
            <p:ph type="title"/>
          </p:nvPr>
        </p:nvSpPr>
        <p:spPr>
          <a:xfrm>
            <a:off x="4838698" y="8801100"/>
            <a:ext cx="14716131" cy="1504951"/>
          </a:xfrm>
          <a:prstGeom prst="rect">
            <a:avLst/>
          </a:prstGeom>
        </p:spPr>
        <p:txBody>
          <a:bodyPr anchor="b"/>
          <a:lstStyle/>
          <a:p>
            <a:pPr/>
            <a:r>
              <a:t>Title Text</a:t>
            </a:r>
          </a:p>
        </p:txBody>
      </p:sp>
      <p:sp>
        <p:nvSpPr>
          <p:cNvPr id="22" name="Body Level One…"/>
          <p:cNvSpPr txBox="1"/>
          <p:nvPr>
            <p:ph type="body" sz="quarter" idx="1"/>
          </p:nvPr>
        </p:nvSpPr>
        <p:spPr>
          <a:xfrm>
            <a:off x="4838698" y="10353675"/>
            <a:ext cx="14716131" cy="128587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xfrm>
            <a:off x="11984608" y="11468099"/>
            <a:ext cx="399591" cy="332408"/>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4838698" y="5114923"/>
            <a:ext cx="14716131" cy="3486154"/>
          </a:xfrm>
          <a:prstGeom prst="rect">
            <a:avLst/>
          </a:prstGeom>
        </p:spPr>
        <p:txBody>
          <a:bodyPr/>
          <a:lstStyle/>
          <a:p>
            <a:pPr/>
            <a:r>
              <a:t>Title Text</a:t>
            </a:r>
          </a:p>
        </p:txBody>
      </p:sp>
      <p:sp>
        <p:nvSpPr>
          <p:cNvPr id="31" name="Slide Number"/>
          <p:cNvSpPr txBox="1"/>
          <p:nvPr>
            <p:ph type="sldNum" sz="quarter" idx="2"/>
          </p:nvPr>
        </p:nvSpPr>
        <p:spPr>
          <a:xfrm>
            <a:off x="11984608" y="11468099"/>
            <a:ext cx="399591" cy="332408"/>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21"/>
          </p:nvPr>
        </p:nvSpPr>
        <p:spPr>
          <a:xfrm>
            <a:off x="12353922" y="95249"/>
            <a:ext cx="7753354" cy="11630029"/>
          </a:xfrm>
          <a:prstGeom prst="rect">
            <a:avLst/>
          </a:prstGeom>
        </p:spPr>
        <p:txBody>
          <a:bodyPr lIns="91439" tIns="45719" rIns="91439" bIns="45719">
            <a:noAutofit/>
          </a:bodyPr>
          <a:lstStyle/>
          <a:p>
            <a:pPr/>
          </a:p>
        </p:txBody>
      </p:sp>
      <p:sp>
        <p:nvSpPr>
          <p:cNvPr id="39" name="Title Text"/>
          <p:cNvSpPr txBox="1"/>
          <p:nvPr>
            <p:ph type="title"/>
          </p:nvPr>
        </p:nvSpPr>
        <p:spPr>
          <a:xfrm>
            <a:off x="4391023" y="2514598"/>
            <a:ext cx="7505704" cy="4219579"/>
          </a:xfrm>
          <a:prstGeom prst="rect">
            <a:avLst/>
          </a:prstGeom>
        </p:spPr>
        <p:txBody>
          <a:bodyPr anchor="b"/>
          <a:lstStyle>
            <a:lvl1pPr>
              <a:defRPr sz="8000"/>
            </a:lvl1pPr>
          </a:lstStyle>
          <a:p>
            <a:pPr/>
            <a:r>
              <a:t>Title Text</a:t>
            </a:r>
          </a:p>
        </p:txBody>
      </p:sp>
      <p:sp>
        <p:nvSpPr>
          <p:cNvPr id="40" name="Body Level One…"/>
          <p:cNvSpPr txBox="1"/>
          <p:nvPr>
            <p:ph type="body" sz="quarter" idx="1"/>
          </p:nvPr>
        </p:nvSpPr>
        <p:spPr>
          <a:xfrm>
            <a:off x="4391023" y="6991349"/>
            <a:ext cx="7505704" cy="4219579"/>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xfrm>
            <a:off x="11984608" y="11468099"/>
            <a:ext cx="399591" cy="332408"/>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sz="half" idx="1"/>
          </p:nvPr>
        </p:nvSpPr>
        <p:spPr>
          <a:xfrm>
            <a:off x="4391023" y="4448173"/>
            <a:ext cx="15611480" cy="6629404"/>
          </a:xfrm>
          <a:prstGeom prst="rect">
            <a:avLst/>
          </a:prstGeom>
        </p:spPr>
        <p:txBody>
          <a:bodyPr anchor="ctr"/>
          <a:lstStyle>
            <a:lvl1pPr marL="281353" indent="-281353" algn="l" defTabSz="964405">
              <a:spcBef>
                <a:spcPts val="2500"/>
              </a:spcBef>
              <a:buSzPct val="75000"/>
              <a:buChar char="•"/>
              <a:defRPr sz="2400">
                <a:latin typeface="Verdana"/>
                <a:ea typeface="Verdana"/>
                <a:cs typeface="Verdana"/>
                <a:sym typeface="Verdana"/>
              </a:defRPr>
            </a:lvl1pPr>
            <a:lvl2pPr marL="890952" indent="-281352" algn="l" defTabSz="964405">
              <a:spcBef>
                <a:spcPts val="2500"/>
              </a:spcBef>
              <a:buSzPct val="75000"/>
              <a:buChar char="•"/>
              <a:defRPr sz="2400">
                <a:latin typeface="Verdana"/>
                <a:ea typeface="Verdana"/>
                <a:cs typeface="Verdana"/>
                <a:sym typeface="Verdana"/>
              </a:defRPr>
            </a:lvl2pPr>
            <a:lvl3pPr marL="1500552" indent="-281352" algn="l" defTabSz="964405">
              <a:spcBef>
                <a:spcPts val="2500"/>
              </a:spcBef>
              <a:buSzPct val="75000"/>
              <a:buChar char="•"/>
              <a:defRPr sz="2400">
                <a:latin typeface="Verdana"/>
                <a:ea typeface="Verdana"/>
                <a:cs typeface="Verdana"/>
                <a:sym typeface="Verdana"/>
              </a:defRPr>
            </a:lvl3pPr>
            <a:lvl4pPr marL="2110152" indent="-281352" algn="l" defTabSz="964405">
              <a:spcBef>
                <a:spcPts val="2500"/>
              </a:spcBef>
              <a:buSzPct val="75000"/>
              <a:buChar char="•"/>
              <a:defRPr sz="2400">
                <a:latin typeface="Verdana"/>
                <a:ea typeface="Verdana"/>
                <a:cs typeface="Verdana"/>
                <a:sym typeface="Verdana"/>
              </a:defRPr>
            </a:lvl4pPr>
            <a:lvl5pPr marL="2719752" indent="-281352" algn="l" defTabSz="964405">
              <a:spcBef>
                <a:spcPts val="2500"/>
              </a:spcBef>
              <a:buSzPct val="75000"/>
              <a:buChar char="•"/>
              <a:defRPr sz="2400">
                <a:latin typeface="Verdana"/>
                <a:ea typeface="Verdana"/>
                <a:cs typeface="Verdana"/>
                <a:sym typeface="Verdana"/>
              </a:defRPr>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xfrm>
            <a:off x="11984608" y="11468099"/>
            <a:ext cx="399591" cy="332408"/>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21"/>
          </p:nvPr>
        </p:nvSpPr>
        <p:spPr>
          <a:xfrm>
            <a:off x="12420597" y="600073"/>
            <a:ext cx="7645405" cy="11468104"/>
          </a:xfrm>
          <a:prstGeom prst="rect">
            <a:avLst/>
          </a:prstGeom>
        </p:spPr>
        <p:txBody>
          <a:bodyPr lIns="91439" tIns="45719" rIns="91439" bIns="45719">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quarter" idx="1"/>
          </p:nvPr>
        </p:nvSpPr>
        <p:spPr>
          <a:xfrm>
            <a:off x="4391023" y="4448173"/>
            <a:ext cx="7505704" cy="6629404"/>
          </a:xfrm>
          <a:prstGeom prst="rect">
            <a:avLst/>
          </a:prstGeom>
        </p:spPr>
        <p:txBody>
          <a:bodyPr anchor="ctr"/>
          <a:lstStyle>
            <a:lvl1pPr marL="409072" indent="-409072" algn="l">
              <a:spcBef>
                <a:spcPts val="5200"/>
              </a:spcBef>
              <a:buSzPct val="75000"/>
              <a:buChar char="•"/>
              <a:defRPr sz="3600"/>
            </a:lvl1pPr>
            <a:lvl2pPr marL="840872" indent="-409072" algn="l">
              <a:spcBef>
                <a:spcPts val="5200"/>
              </a:spcBef>
              <a:buSzPct val="75000"/>
              <a:buChar char="•"/>
              <a:defRPr sz="3600"/>
            </a:lvl2pPr>
            <a:lvl3pPr marL="1272672" indent="-409072" algn="l">
              <a:spcBef>
                <a:spcPts val="5200"/>
              </a:spcBef>
              <a:buSzPct val="75000"/>
              <a:buChar char="•"/>
              <a:defRPr sz="3600"/>
            </a:lvl3pPr>
            <a:lvl4pPr marL="1704473" indent="-409072" algn="l">
              <a:spcBef>
                <a:spcPts val="5200"/>
              </a:spcBef>
              <a:buSzPct val="75000"/>
              <a:buChar char="•"/>
              <a:defRPr sz="3600"/>
            </a:lvl4pPr>
            <a:lvl5pPr marL="2136273" indent="-409073" algn="l">
              <a:spcBef>
                <a:spcPts val="5200"/>
              </a:spcBef>
              <a:buSzPct val="75000"/>
              <a:buChar char="•"/>
              <a:defRPr sz="36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11984608" y="11468099"/>
            <a:ext cx="399591" cy="332408"/>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sz="half" idx="1"/>
          </p:nvPr>
        </p:nvSpPr>
        <p:spPr>
          <a:xfrm>
            <a:off x="4391023" y="3057523"/>
            <a:ext cx="15611480" cy="7610479"/>
          </a:xfrm>
          <a:prstGeom prst="rect">
            <a:avLst/>
          </a:prstGeom>
        </p:spPr>
        <p:txBody>
          <a:bodyPr anchor="ctr"/>
          <a:lstStyle>
            <a:lvl1pPr marL="281353" indent="-281353" algn="l" defTabSz="964405">
              <a:spcBef>
                <a:spcPts val="2500"/>
              </a:spcBef>
              <a:buSzPct val="75000"/>
              <a:buChar char="•"/>
              <a:defRPr sz="2400">
                <a:latin typeface="Verdana"/>
                <a:ea typeface="Verdana"/>
                <a:cs typeface="Verdana"/>
                <a:sym typeface="Verdana"/>
              </a:defRPr>
            </a:lvl1pPr>
            <a:lvl2pPr marL="890952" indent="-281352" algn="l" defTabSz="964405">
              <a:spcBef>
                <a:spcPts val="2500"/>
              </a:spcBef>
              <a:buSzPct val="75000"/>
              <a:buChar char="•"/>
              <a:defRPr sz="2400">
                <a:latin typeface="Verdana"/>
                <a:ea typeface="Verdana"/>
                <a:cs typeface="Verdana"/>
                <a:sym typeface="Verdana"/>
              </a:defRPr>
            </a:lvl2pPr>
            <a:lvl3pPr marL="1500552" indent="-281352" algn="l" defTabSz="964405">
              <a:spcBef>
                <a:spcPts val="2500"/>
              </a:spcBef>
              <a:buSzPct val="75000"/>
              <a:buChar char="•"/>
              <a:defRPr sz="2400">
                <a:latin typeface="Verdana"/>
                <a:ea typeface="Verdana"/>
                <a:cs typeface="Verdana"/>
                <a:sym typeface="Verdana"/>
              </a:defRPr>
            </a:lvl3pPr>
            <a:lvl4pPr marL="2110152" indent="-281352" algn="l" defTabSz="964405">
              <a:spcBef>
                <a:spcPts val="2500"/>
              </a:spcBef>
              <a:buSzPct val="75000"/>
              <a:buChar char="•"/>
              <a:defRPr sz="2400">
                <a:latin typeface="Verdana"/>
                <a:ea typeface="Verdana"/>
                <a:cs typeface="Verdana"/>
                <a:sym typeface="Verdana"/>
              </a:defRPr>
            </a:lvl4pPr>
            <a:lvl5pPr marL="2719752" indent="-281352" algn="l" defTabSz="964405">
              <a:spcBef>
                <a:spcPts val="2500"/>
              </a:spcBef>
              <a:buSzPct val="75000"/>
              <a:buChar char="•"/>
              <a:defRPr sz="2400">
                <a:latin typeface="Verdana"/>
                <a:ea typeface="Verdana"/>
                <a:cs typeface="Verdana"/>
                <a:sym typeface="Verdana"/>
              </a:defRPr>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xfrm>
            <a:off x="11984608" y="11468099"/>
            <a:ext cx="399591" cy="332408"/>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21"/>
          </p:nvPr>
        </p:nvSpPr>
        <p:spPr>
          <a:xfrm>
            <a:off x="12306300" y="7048499"/>
            <a:ext cx="7829554" cy="5219704"/>
          </a:xfrm>
          <a:prstGeom prst="rect">
            <a:avLst/>
          </a:prstGeom>
        </p:spPr>
        <p:txBody>
          <a:bodyPr lIns="91439" tIns="45719" rIns="91439" bIns="45719">
            <a:noAutofit/>
          </a:bodyPr>
          <a:lstStyle/>
          <a:p>
            <a:pPr/>
          </a:p>
        </p:txBody>
      </p:sp>
      <p:sp>
        <p:nvSpPr>
          <p:cNvPr id="84" name="Image"/>
          <p:cNvSpPr/>
          <p:nvPr>
            <p:ph type="pic" sz="quarter" idx="22"/>
          </p:nvPr>
        </p:nvSpPr>
        <p:spPr>
          <a:xfrm>
            <a:off x="12353922" y="1857373"/>
            <a:ext cx="7772403" cy="5181604"/>
          </a:xfrm>
          <a:prstGeom prst="rect">
            <a:avLst/>
          </a:prstGeom>
        </p:spPr>
        <p:txBody>
          <a:bodyPr lIns="91439" tIns="45719" rIns="91439" bIns="45719">
            <a:noAutofit/>
          </a:bodyPr>
          <a:lstStyle/>
          <a:p>
            <a:pPr/>
          </a:p>
        </p:txBody>
      </p:sp>
      <p:sp>
        <p:nvSpPr>
          <p:cNvPr id="85" name="Image"/>
          <p:cNvSpPr/>
          <p:nvPr>
            <p:ph type="pic" sz="half" idx="23"/>
          </p:nvPr>
        </p:nvSpPr>
        <p:spPr>
          <a:xfrm>
            <a:off x="4235448" y="304799"/>
            <a:ext cx="7810504" cy="11715754"/>
          </a:xfrm>
          <a:prstGeom prst="rect">
            <a:avLst/>
          </a:prstGeom>
        </p:spPr>
        <p:txBody>
          <a:bodyPr lIns="91439" tIns="45719" rIns="91439" bIns="45719">
            <a:noAutofit/>
          </a:bodyPr>
          <a:lstStyle/>
          <a:p>
            <a:pPr/>
          </a:p>
        </p:txBody>
      </p:sp>
      <p:sp>
        <p:nvSpPr>
          <p:cNvPr id="86" name="Slide Number"/>
          <p:cNvSpPr txBox="1"/>
          <p:nvPr>
            <p:ph type="sldNum" sz="quarter" idx="2"/>
          </p:nvPr>
        </p:nvSpPr>
        <p:spPr>
          <a:xfrm>
            <a:off x="11984608" y="11468099"/>
            <a:ext cx="399591" cy="332408"/>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4391023" y="2143123"/>
            <a:ext cx="15611480" cy="2238378"/>
          </a:xfrm>
          <a:prstGeom prst="rect">
            <a:avLst/>
          </a:prstGeom>
          <a:ln w="12700">
            <a:miter lim="400000"/>
          </a:ln>
          <a:extLst>
            <a:ext uri="{C572A759-6A51-4108-AA02-DFA0A04FC94B}">
              <ma14:wrappingTextBoxFlag xmlns:ma14="http://schemas.microsoft.com/office/mac/drawingml/2011/main" val="1"/>
            </a:ext>
          </a:extLst>
        </p:spPr>
        <p:txBody>
          <a:bodyPr lIns="38099" tIns="38099" rIns="38099" bIns="38099" anchor="ctr">
            <a:normAutofit fontScale="100000" lnSpcReduction="0"/>
          </a:bodyPr>
          <a:lstStyle/>
          <a:p>
            <a:pPr/>
            <a:r>
              <a:t>Title Text</a:t>
            </a:r>
          </a:p>
        </p:txBody>
      </p:sp>
      <p:sp>
        <p:nvSpPr>
          <p:cNvPr id="3" name="Body Level One…"/>
          <p:cNvSpPr txBox="1"/>
          <p:nvPr>
            <p:ph type="body" idx="1"/>
          </p:nvPr>
        </p:nvSpPr>
        <p:spPr>
          <a:xfrm>
            <a:off x="13610166" y="4876800"/>
            <a:ext cx="9550401" cy="8839200"/>
          </a:xfrm>
          <a:prstGeom prst="rect">
            <a:avLst/>
          </a:prstGeom>
          <a:ln w="12700">
            <a:miter lim="400000"/>
          </a:ln>
          <a:extLst>
            <a:ext uri="{C572A759-6A51-4108-AA02-DFA0A04FC94B}">
              <ma14:wrappingTextBoxFlag xmlns:ma14="http://schemas.microsoft.com/office/mac/drawingml/2011/main" val="1"/>
            </a:ext>
          </a:extLst>
        </p:spPr>
        <p:txBody>
          <a:bodyPr lIns="38099" tIns="38099" rIns="38099" bIns="3809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84608" y="11488119"/>
            <a:ext cx="399591" cy="332409"/>
          </a:xfrm>
          <a:prstGeom prst="rect">
            <a:avLst/>
          </a:prstGeom>
          <a:ln w="12700">
            <a:miter lim="400000"/>
          </a:ln>
        </p:spPr>
        <p:txBody>
          <a:bodyPr wrap="none" lIns="38099" tIns="38099" rIns="38099" bIns="38099" anchor="b">
            <a:spAutoFit/>
          </a:bodyPr>
          <a:lstStyle>
            <a:lvl1pPr>
              <a:defRPr sz="2200">
                <a:latin typeface="Helvetica Light"/>
                <a:ea typeface="Helvetica Light"/>
                <a:cs typeface="Helvetica Light"/>
                <a:sym typeface="Helvetica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825499" rtl="0" latinLnBrk="0">
        <a:lnSpc>
          <a:spcPct val="100000"/>
        </a:lnSpc>
        <a:spcBef>
          <a:spcPts val="0"/>
        </a:spcBef>
        <a:spcAft>
          <a:spcPts val="0"/>
        </a:spcAft>
        <a:buClrTx/>
        <a:buSzTx/>
        <a:buFontTx/>
        <a:buNone/>
        <a:tabLst/>
        <a:defRPr b="0" baseline="0" cap="none" i="0" spc="0" strike="noStrike" sz="10800" u="none">
          <a:solidFill>
            <a:srgbClr val="FFFFFF"/>
          </a:solidFill>
          <a:uFillTx/>
          <a:latin typeface="Helvetica Light"/>
          <a:ea typeface="Helvetica Light"/>
          <a:cs typeface="Helvetica Light"/>
          <a:sym typeface="Helvetica Light"/>
        </a:defRPr>
      </a:lvl1pPr>
      <a:lvl2pPr marL="0" marR="0" indent="0" algn="ctr" defTabSz="825499" rtl="0" latinLnBrk="0">
        <a:lnSpc>
          <a:spcPct val="100000"/>
        </a:lnSpc>
        <a:spcBef>
          <a:spcPts val="0"/>
        </a:spcBef>
        <a:spcAft>
          <a:spcPts val="0"/>
        </a:spcAft>
        <a:buClrTx/>
        <a:buSzTx/>
        <a:buFontTx/>
        <a:buNone/>
        <a:tabLst/>
        <a:defRPr b="0" baseline="0" cap="none" i="0" spc="0" strike="noStrike" sz="10800" u="none">
          <a:solidFill>
            <a:srgbClr val="FFFFFF"/>
          </a:solidFill>
          <a:uFillTx/>
          <a:latin typeface="Helvetica Light"/>
          <a:ea typeface="Helvetica Light"/>
          <a:cs typeface="Helvetica Light"/>
          <a:sym typeface="Helvetica Light"/>
        </a:defRPr>
      </a:lvl2pPr>
      <a:lvl3pPr marL="0" marR="0" indent="0" algn="ctr" defTabSz="825499" rtl="0" latinLnBrk="0">
        <a:lnSpc>
          <a:spcPct val="100000"/>
        </a:lnSpc>
        <a:spcBef>
          <a:spcPts val="0"/>
        </a:spcBef>
        <a:spcAft>
          <a:spcPts val="0"/>
        </a:spcAft>
        <a:buClrTx/>
        <a:buSzTx/>
        <a:buFontTx/>
        <a:buNone/>
        <a:tabLst/>
        <a:defRPr b="0" baseline="0" cap="none" i="0" spc="0" strike="noStrike" sz="10800" u="none">
          <a:solidFill>
            <a:srgbClr val="FFFFFF"/>
          </a:solidFill>
          <a:uFillTx/>
          <a:latin typeface="Helvetica Light"/>
          <a:ea typeface="Helvetica Light"/>
          <a:cs typeface="Helvetica Light"/>
          <a:sym typeface="Helvetica Light"/>
        </a:defRPr>
      </a:lvl3pPr>
      <a:lvl4pPr marL="0" marR="0" indent="0" algn="ctr" defTabSz="825499" rtl="0" latinLnBrk="0">
        <a:lnSpc>
          <a:spcPct val="100000"/>
        </a:lnSpc>
        <a:spcBef>
          <a:spcPts val="0"/>
        </a:spcBef>
        <a:spcAft>
          <a:spcPts val="0"/>
        </a:spcAft>
        <a:buClrTx/>
        <a:buSzTx/>
        <a:buFontTx/>
        <a:buNone/>
        <a:tabLst/>
        <a:defRPr b="0" baseline="0" cap="none" i="0" spc="0" strike="noStrike" sz="10800" u="none">
          <a:solidFill>
            <a:srgbClr val="FFFFFF"/>
          </a:solidFill>
          <a:uFillTx/>
          <a:latin typeface="Helvetica Light"/>
          <a:ea typeface="Helvetica Light"/>
          <a:cs typeface="Helvetica Light"/>
          <a:sym typeface="Helvetica Light"/>
        </a:defRPr>
      </a:lvl4pPr>
      <a:lvl5pPr marL="0" marR="0" indent="0" algn="ctr" defTabSz="825499" rtl="0" latinLnBrk="0">
        <a:lnSpc>
          <a:spcPct val="100000"/>
        </a:lnSpc>
        <a:spcBef>
          <a:spcPts val="0"/>
        </a:spcBef>
        <a:spcAft>
          <a:spcPts val="0"/>
        </a:spcAft>
        <a:buClrTx/>
        <a:buSzTx/>
        <a:buFontTx/>
        <a:buNone/>
        <a:tabLst/>
        <a:defRPr b="0" baseline="0" cap="none" i="0" spc="0" strike="noStrike" sz="10800" u="none">
          <a:solidFill>
            <a:srgbClr val="FFFFFF"/>
          </a:solidFill>
          <a:uFillTx/>
          <a:latin typeface="Helvetica Light"/>
          <a:ea typeface="Helvetica Light"/>
          <a:cs typeface="Helvetica Light"/>
          <a:sym typeface="Helvetica Light"/>
        </a:defRPr>
      </a:lvl5pPr>
      <a:lvl6pPr marL="0" marR="0" indent="0" algn="ctr" defTabSz="825499" rtl="0" latinLnBrk="0">
        <a:lnSpc>
          <a:spcPct val="100000"/>
        </a:lnSpc>
        <a:spcBef>
          <a:spcPts val="0"/>
        </a:spcBef>
        <a:spcAft>
          <a:spcPts val="0"/>
        </a:spcAft>
        <a:buClrTx/>
        <a:buSzTx/>
        <a:buFontTx/>
        <a:buNone/>
        <a:tabLst/>
        <a:defRPr b="0" baseline="0" cap="none" i="0" spc="0" strike="noStrike" sz="10800" u="none">
          <a:solidFill>
            <a:srgbClr val="FFFFFF"/>
          </a:solidFill>
          <a:uFillTx/>
          <a:latin typeface="Helvetica Light"/>
          <a:ea typeface="Helvetica Light"/>
          <a:cs typeface="Helvetica Light"/>
          <a:sym typeface="Helvetica Light"/>
        </a:defRPr>
      </a:lvl6pPr>
      <a:lvl7pPr marL="0" marR="0" indent="0" algn="ctr" defTabSz="825499" rtl="0" latinLnBrk="0">
        <a:lnSpc>
          <a:spcPct val="100000"/>
        </a:lnSpc>
        <a:spcBef>
          <a:spcPts val="0"/>
        </a:spcBef>
        <a:spcAft>
          <a:spcPts val="0"/>
        </a:spcAft>
        <a:buClrTx/>
        <a:buSzTx/>
        <a:buFontTx/>
        <a:buNone/>
        <a:tabLst/>
        <a:defRPr b="0" baseline="0" cap="none" i="0" spc="0" strike="noStrike" sz="10800" u="none">
          <a:solidFill>
            <a:srgbClr val="FFFFFF"/>
          </a:solidFill>
          <a:uFillTx/>
          <a:latin typeface="Helvetica Light"/>
          <a:ea typeface="Helvetica Light"/>
          <a:cs typeface="Helvetica Light"/>
          <a:sym typeface="Helvetica Light"/>
        </a:defRPr>
      </a:lvl7pPr>
      <a:lvl8pPr marL="0" marR="0" indent="0" algn="ctr" defTabSz="825499" rtl="0" latinLnBrk="0">
        <a:lnSpc>
          <a:spcPct val="100000"/>
        </a:lnSpc>
        <a:spcBef>
          <a:spcPts val="0"/>
        </a:spcBef>
        <a:spcAft>
          <a:spcPts val="0"/>
        </a:spcAft>
        <a:buClrTx/>
        <a:buSzTx/>
        <a:buFontTx/>
        <a:buNone/>
        <a:tabLst/>
        <a:defRPr b="0" baseline="0" cap="none" i="0" spc="0" strike="noStrike" sz="10800" u="none">
          <a:solidFill>
            <a:srgbClr val="FFFFFF"/>
          </a:solidFill>
          <a:uFillTx/>
          <a:latin typeface="Helvetica Light"/>
          <a:ea typeface="Helvetica Light"/>
          <a:cs typeface="Helvetica Light"/>
          <a:sym typeface="Helvetica Light"/>
        </a:defRPr>
      </a:lvl8pPr>
      <a:lvl9pPr marL="0" marR="0" indent="0" algn="ctr" defTabSz="825499" rtl="0" latinLnBrk="0">
        <a:lnSpc>
          <a:spcPct val="100000"/>
        </a:lnSpc>
        <a:spcBef>
          <a:spcPts val="0"/>
        </a:spcBef>
        <a:spcAft>
          <a:spcPts val="0"/>
        </a:spcAft>
        <a:buClrTx/>
        <a:buSzTx/>
        <a:buFontTx/>
        <a:buNone/>
        <a:tabLst/>
        <a:defRPr b="0" baseline="0" cap="none" i="0" spc="0" strike="noStrike" sz="10800" u="none">
          <a:solidFill>
            <a:srgbClr val="FFFFFF"/>
          </a:solidFill>
          <a:uFillTx/>
          <a:latin typeface="Helvetica Light"/>
          <a:ea typeface="Helvetica Light"/>
          <a:cs typeface="Helvetica Light"/>
          <a:sym typeface="Helvetica Light"/>
        </a:defRPr>
      </a:lvl9pPr>
    </p:titleStyle>
    <p:bodyStyle>
      <a:lvl1pPr marL="0" marR="0" indent="0" algn="ctr" defTabSz="825499" rtl="0" latinLnBrk="0">
        <a:lnSpc>
          <a:spcPct val="100000"/>
        </a:lnSpc>
        <a:spcBef>
          <a:spcPts val="0"/>
        </a:spcBef>
        <a:spcAft>
          <a:spcPts val="0"/>
        </a:spcAft>
        <a:buClrTx/>
        <a:buSzTx/>
        <a:buFontTx/>
        <a:buNone/>
        <a:tabLst/>
        <a:defRPr b="0" baseline="0" cap="none" i="0" spc="0" strike="noStrike" sz="4200" u="none">
          <a:solidFill>
            <a:srgbClr val="FFFFFF"/>
          </a:solidFill>
          <a:uFillTx/>
          <a:latin typeface="Helvetica Light"/>
          <a:ea typeface="Helvetica Light"/>
          <a:cs typeface="Helvetica Light"/>
          <a:sym typeface="Helvetica Light"/>
        </a:defRPr>
      </a:lvl1pPr>
      <a:lvl2pPr marL="0" marR="0" indent="0" algn="ctr" defTabSz="825499" rtl="0" latinLnBrk="0">
        <a:lnSpc>
          <a:spcPct val="100000"/>
        </a:lnSpc>
        <a:spcBef>
          <a:spcPts val="0"/>
        </a:spcBef>
        <a:spcAft>
          <a:spcPts val="0"/>
        </a:spcAft>
        <a:buClrTx/>
        <a:buSzTx/>
        <a:buFontTx/>
        <a:buNone/>
        <a:tabLst/>
        <a:defRPr b="0" baseline="0" cap="none" i="0" spc="0" strike="noStrike" sz="4200" u="none">
          <a:solidFill>
            <a:srgbClr val="FFFFFF"/>
          </a:solidFill>
          <a:uFillTx/>
          <a:latin typeface="Helvetica Light"/>
          <a:ea typeface="Helvetica Light"/>
          <a:cs typeface="Helvetica Light"/>
          <a:sym typeface="Helvetica Light"/>
        </a:defRPr>
      </a:lvl2pPr>
      <a:lvl3pPr marL="0" marR="0" indent="0" algn="ctr" defTabSz="825499" rtl="0" latinLnBrk="0">
        <a:lnSpc>
          <a:spcPct val="100000"/>
        </a:lnSpc>
        <a:spcBef>
          <a:spcPts val="0"/>
        </a:spcBef>
        <a:spcAft>
          <a:spcPts val="0"/>
        </a:spcAft>
        <a:buClrTx/>
        <a:buSzTx/>
        <a:buFontTx/>
        <a:buNone/>
        <a:tabLst/>
        <a:defRPr b="0" baseline="0" cap="none" i="0" spc="0" strike="noStrike" sz="4200" u="none">
          <a:solidFill>
            <a:srgbClr val="FFFFFF"/>
          </a:solidFill>
          <a:uFillTx/>
          <a:latin typeface="Helvetica Light"/>
          <a:ea typeface="Helvetica Light"/>
          <a:cs typeface="Helvetica Light"/>
          <a:sym typeface="Helvetica Light"/>
        </a:defRPr>
      </a:lvl3pPr>
      <a:lvl4pPr marL="0" marR="0" indent="0" algn="ctr" defTabSz="825499" rtl="0" latinLnBrk="0">
        <a:lnSpc>
          <a:spcPct val="100000"/>
        </a:lnSpc>
        <a:spcBef>
          <a:spcPts val="0"/>
        </a:spcBef>
        <a:spcAft>
          <a:spcPts val="0"/>
        </a:spcAft>
        <a:buClrTx/>
        <a:buSzTx/>
        <a:buFontTx/>
        <a:buNone/>
        <a:tabLst/>
        <a:defRPr b="0" baseline="0" cap="none" i="0" spc="0" strike="noStrike" sz="4200" u="none">
          <a:solidFill>
            <a:srgbClr val="FFFFFF"/>
          </a:solidFill>
          <a:uFillTx/>
          <a:latin typeface="Helvetica Light"/>
          <a:ea typeface="Helvetica Light"/>
          <a:cs typeface="Helvetica Light"/>
          <a:sym typeface="Helvetica Light"/>
        </a:defRPr>
      </a:lvl4pPr>
      <a:lvl5pPr marL="0" marR="0" indent="0" algn="ctr" defTabSz="825499" rtl="0" latinLnBrk="0">
        <a:lnSpc>
          <a:spcPct val="100000"/>
        </a:lnSpc>
        <a:spcBef>
          <a:spcPts val="0"/>
        </a:spcBef>
        <a:spcAft>
          <a:spcPts val="0"/>
        </a:spcAft>
        <a:buClrTx/>
        <a:buSzTx/>
        <a:buFontTx/>
        <a:buNone/>
        <a:tabLst/>
        <a:defRPr b="0" baseline="0" cap="none" i="0" spc="0" strike="noStrike" sz="4200" u="none">
          <a:solidFill>
            <a:srgbClr val="FFFFFF"/>
          </a:solidFill>
          <a:uFillTx/>
          <a:latin typeface="Helvetica Light"/>
          <a:ea typeface="Helvetica Light"/>
          <a:cs typeface="Helvetica Light"/>
          <a:sym typeface="Helvetica Light"/>
        </a:defRPr>
      </a:lvl5pPr>
      <a:lvl6pPr marL="0" marR="0" indent="0" algn="ctr" defTabSz="825499" rtl="0" latinLnBrk="0">
        <a:lnSpc>
          <a:spcPct val="100000"/>
        </a:lnSpc>
        <a:spcBef>
          <a:spcPts val="0"/>
        </a:spcBef>
        <a:spcAft>
          <a:spcPts val="0"/>
        </a:spcAft>
        <a:buClrTx/>
        <a:buSzTx/>
        <a:buFontTx/>
        <a:buNone/>
        <a:tabLst/>
        <a:defRPr b="0" baseline="0" cap="none" i="0" spc="0" strike="noStrike" sz="4200" u="none">
          <a:solidFill>
            <a:srgbClr val="FFFFFF"/>
          </a:solidFill>
          <a:uFillTx/>
          <a:latin typeface="Helvetica Light"/>
          <a:ea typeface="Helvetica Light"/>
          <a:cs typeface="Helvetica Light"/>
          <a:sym typeface="Helvetica Light"/>
        </a:defRPr>
      </a:lvl6pPr>
      <a:lvl7pPr marL="0" marR="0" indent="0" algn="ctr" defTabSz="825499" rtl="0" latinLnBrk="0">
        <a:lnSpc>
          <a:spcPct val="100000"/>
        </a:lnSpc>
        <a:spcBef>
          <a:spcPts val="0"/>
        </a:spcBef>
        <a:spcAft>
          <a:spcPts val="0"/>
        </a:spcAft>
        <a:buClrTx/>
        <a:buSzTx/>
        <a:buFontTx/>
        <a:buNone/>
        <a:tabLst/>
        <a:defRPr b="0" baseline="0" cap="none" i="0" spc="0" strike="noStrike" sz="4200" u="none">
          <a:solidFill>
            <a:srgbClr val="FFFFFF"/>
          </a:solidFill>
          <a:uFillTx/>
          <a:latin typeface="Helvetica Light"/>
          <a:ea typeface="Helvetica Light"/>
          <a:cs typeface="Helvetica Light"/>
          <a:sym typeface="Helvetica Light"/>
        </a:defRPr>
      </a:lvl7pPr>
      <a:lvl8pPr marL="0" marR="0" indent="0" algn="ctr" defTabSz="825499" rtl="0" latinLnBrk="0">
        <a:lnSpc>
          <a:spcPct val="100000"/>
        </a:lnSpc>
        <a:spcBef>
          <a:spcPts val="0"/>
        </a:spcBef>
        <a:spcAft>
          <a:spcPts val="0"/>
        </a:spcAft>
        <a:buClrTx/>
        <a:buSzTx/>
        <a:buFontTx/>
        <a:buNone/>
        <a:tabLst/>
        <a:defRPr b="0" baseline="0" cap="none" i="0" spc="0" strike="noStrike" sz="4200" u="none">
          <a:solidFill>
            <a:srgbClr val="FFFFFF"/>
          </a:solidFill>
          <a:uFillTx/>
          <a:latin typeface="Helvetica Light"/>
          <a:ea typeface="Helvetica Light"/>
          <a:cs typeface="Helvetica Light"/>
          <a:sym typeface="Helvetica Light"/>
        </a:defRPr>
      </a:lvl8pPr>
      <a:lvl9pPr marL="0" marR="0" indent="0" algn="ctr" defTabSz="825499" rtl="0" latinLnBrk="0">
        <a:lnSpc>
          <a:spcPct val="100000"/>
        </a:lnSpc>
        <a:spcBef>
          <a:spcPts val="0"/>
        </a:spcBef>
        <a:spcAft>
          <a:spcPts val="0"/>
        </a:spcAft>
        <a:buClrTx/>
        <a:buSzTx/>
        <a:buFontTx/>
        <a:buNone/>
        <a:tabLst/>
        <a:defRPr b="0" baseline="0" cap="none" i="0" spc="0" strike="noStrike" sz="4200" u="none">
          <a:solidFill>
            <a:srgbClr val="FFFFFF"/>
          </a:solidFill>
          <a:uFillTx/>
          <a:latin typeface="Helvetica Light"/>
          <a:ea typeface="Helvetica Light"/>
          <a:cs typeface="Helvetica Light"/>
          <a:sym typeface="Helvetica Light"/>
        </a:defRPr>
      </a:lvl9pPr>
    </p:bodyStyle>
    <p:otherStyle>
      <a:lvl1pPr marL="0" marR="0" indent="0" algn="ctr" defTabSz="825499"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Light"/>
        </a:defRPr>
      </a:lvl1pPr>
      <a:lvl2pPr marL="0" marR="0" indent="0" algn="ctr" defTabSz="825499"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Light"/>
        </a:defRPr>
      </a:lvl2pPr>
      <a:lvl3pPr marL="0" marR="0" indent="0" algn="ctr" defTabSz="825499"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Light"/>
        </a:defRPr>
      </a:lvl3pPr>
      <a:lvl4pPr marL="0" marR="0" indent="0" algn="ctr" defTabSz="825499"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Light"/>
        </a:defRPr>
      </a:lvl4pPr>
      <a:lvl5pPr marL="0" marR="0" indent="0" algn="ctr" defTabSz="825499"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Light"/>
        </a:defRPr>
      </a:lvl5pPr>
      <a:lvl6pPr marL="0" marR="0" indent="0" algn="ctr" defTabSz="825499"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Light"/>
        </a:defRPr>
      </a:lvl6pPr>
      <a:lvl7pPr marL="0" marR="0" indent="0" algn="ctr" defTabSz="825499"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Light"/>
        </a:defRPr>
      </a:lvl7pPr>
      <a:lvl8pPr marL="0" marR="0" indent="0" algn="ctr" defTabSz="825499"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Light"/>
        </a:defRPr>
      </a:lvl8pPr>
      <a:lvl9pPr marL="0" marR="0" indent="0" algn="ctr" defTabSz="825499"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E3480"/>
            </a:gs>
            <a:gs pos="0">
              <a:srgbClr val="31348A"/>
            </a:gs>
            <a:gs pos="65046">
              <a:srgbClr val="333399"/>
            </a:gs>
            <a:gs pos="82917">
              <a:srgbClr val="2F4BAA"/>
            </a:gs>
            <a:gs pos="100000">
              <a:schemeClr val="accent1"/>
            </a:gs>
          </a:gsLst>
          <a:lin ang="4705855" scaled="0"/>
        </a:gradFill>
      </p:bgPr>
    </p:bg>
    <p:spTree>
      <p:nvGrpSpPr>
        <p:cNvPr id="1" name=""/>
        <p:cNvGrpSpPr/>
        <p:nvPr/>
      </p:nvGrpSpPr>
      <p:grpSpPr>
        <a:xfrm>
          <a:off x="0" y="0"/>
          <a:ext cx="0" cy="0"/>
          <a:chOff x="0" y="0"/>
          <a:chExt cx="0" cy="0"/>
        </a:xfrm>
      </p:grpSpPr>
      <p:pic>
        <p:nvPicPr>
          <p:cNvPr id="119" name="Title-homepage-image.png" descr="Title-homepage-image.png"/>
          <p:cNvPicPr>
            <a:picLocks noChangeAspect="1"/>
          </p:cNvPicPr>
          <p:nvPr/>
        </p:nvPicPr>
        <p:blipFill>
          <a:blip r:embed="rId2">
            <a:extLst/>
          </a:blip>
          <a:stretch>
            <a:fillRect/>
          </a:stretch>
        </p:blipFill>
        <p:spPr>
          <a:xfrm>
            <a:off x="4479041" y="1245768"/>
            <a:ext cx="18621367" cy="5461009"/>
          </a:xfrm>
          <a:prstGeom prst="rect">
            <a:avLst/>
          </a:prstGeom>
          <a:ln w="38100">
            <a:solidFill>
              <a:srgbClr val="FFFFFF"/>
            </a:solidFill>
          </a:ln>
          <a:effectLst>
            <a:outerShdw sx="100000" sy="100000" kx="0" ky="0" algn="b" rotWithShape="0" blurRad="190500" dist="12700" dir="5400000">
              <a:srgbClr val="000000"/>
            </a:outerShdw>
          </a:effectLst>
        </p:spPr>
      </p:pic>
      <p:sp>
        <p:nvSpPr>
          <p:cNvPr id="120" name="Solving our common problems —…"/>
          <p:cNvSpPr txBox="1"/>
          <p:nvPr/>
        </p:nvSpPr>
        <p:spPr>
          <a:xfrm>
            <a:off x="4465298" y="8028658"/>
            <a:ext cx="18648852" cy="2207259"/>
          </a:xfrm>
          <a:prstGeom prst="rect">
            <a:avLst/>
          </a:prstGeom>
          <a:ln w="12700">
            <a:miter lim="400000"/>
          </a:ln>
          <a:extLst>
            <a:ext uri="{C572A759-6A51-4108-AA02-DFA0A04FC94B}">
              <ma14:wrappingTextBoxFlag xmlns:ma14="http://schemas.microsoft.com/office/mac/drawingml/2011/main" val="1"/>
            </a:ext>
          </a:extLst>
        </p:spPr>
        <p:txBody>
          <a:bodyPr lIns="38099" tIns="38099" rIns="38099" bIns="38099" anchor="ctr">
            <a:spAutoFit/>
          </a:bodyPr>
          <a:lstStyle/>
          <a:p>
            <a:pPr defTabSz="825500">
              <a:lnSpc>
                <a:spcPct val="90000"/>
              </a:lnSpc>
              <a:spcBef>
                <a:spcPts val="600"/>
              </a:spcBef>
              <a:defRPr sz="72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Solving our common problems —</a:t>
            </a:r>
          </a:p>
          <a:p>
            <a:pPr defTabSz="825500">
              <a:lnSpc>
                <a:spcPct val="90000"/>
              </a:lnSpc>
              <a:spcBef>
                <a:spcPts val="1200"/>
              </a:spcBef>
              <a:defRPr i="1" sz="72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How technology in A.A. can help</a:t>
            </a:r>
          </a:p>
        </p:txBody>
      </p:sp>
      <p:sp>
        <p:nvSpPr>
          <p:cNvPr id="121" name="Rectangle"/>
          <p:cNvSpPr/>
          <p:nvPr/>
        </p:nvSpPr>
        <p:spPr>
          <a:xfrm>
            <a:off x="-1" y="11538748"/>
            <a:ext cx="24384001" cy="1061514"/>
          </a:xfrm>
          <a:prstGeom prst="rect">
            <a:avLst/>
          </a:prstGeom>
          <a:solidFill>
            <a:schemeClr val="accent1">
              <a:satOff val="-39116"/>
              <a:lumOff val="15539"/>
            </a:schemeClr>
          </a:solidFill>
          <a:ln w="12700">
            <a:miter lim="400000"/>
          </a:ln>
          <a:effectLst>
            <a:outerShdw sx="100000" sy="100000" kx="0" ky="0" algn="b" rotWithShape="0" blurRad="50800" dist="0" dir="18900000">
              <a:srgbClr val="000000">
                <a:alpha val="80000"/>
              </a:srgbClr>
            </a:outerShdw>
          </a:effectLst>
        </p:spPr>
        <p:txBody>
          <a:bodyPr lIns="38099" tIns="38099" rIns="38099" bIns="38099" anchor="ctr"/>
          <a:lstStyle/>
          <a:p>
            <a:pPr/>
          </a:p>
        </p:txBody>
      </p:sp>
      <p:sp>
        <p:nvSpPr>
          <p:cNvPr id="122" name="Each option links to AA.org in a new window…"/>
          <p:cNvSpPr txBox="1"/>
          <p:nvPr/>
        </p:nvSpPr>
        <p:spPr>
          <a:xfrm>
            <a:off x="1298747" y="11691833"/>
            <a:ext cx="2732944" cy="880913"/>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algn="l" defTabSz="825500">
              <a:spcBef>
                <a:spcPts val="600"/>
              </a:spcBef>
              <a:defRPr sz="1700">
                <a:effectLst>
                  <a:outerShdw sx="100000" sy="100000" kx="0" ky="0" algn="b" rotWithShape="0" blurRad="76200" dist="38100" dir="3540000">
                    <a:srgbClr val="000000">
                      <a:alpha val="90000"/>
                    </a:srgbClr>
                  </a:outerShdw>
                </a:effectLst>
                <a:latin typeface="Arial"/>
                <a:ea typeface="Arial"/>
                <a:cs typeface="Arial"/>
                <a:sym typeface="Arial"/>
              </a:defRPr>
            </a:pPr>
          </a:p>
          <a:p>
            <a:pPr algn="l" defTabSz="825500">
              <a:defRPr sz="1700">
                <a:solidFill>
                  <a:srgbClr val="F2FF71"/>
                </a:solidFill>
                <a:effectLst>
                  <a:outerShdw sx="100000" sy="100000" kx="0" ky="0" algn="b" rotWithShape="0" blurRad="76200" dist="38100" dir="3540000">
                    <a:srgbClr val="000000">
                      <a:alpha val="90000"/>
                    </a:srgbClr>
                  </a:outerShdw>
                </a:effectLst>
                <a:latin typeface="Arial"/>
                <a:ea typeface="Arial"/>
                <a:cs typeface="Arial"/>
                <a:sym typeface="Arial"/>
              </a:defRPr>
            </a:pPr>
            <a:r>
              <a:t>1 of 17 – 08.15.23</a:t>
            </a:r>
          </a:p>
        </p:txBody>
      </p:sp>
      <p:sp>
        <p:nvSpPr>
          <p:cNvPr id="123" name="Each option links to AA.org in a new window…"/>
          <p:cNvSpPr txBox="1"/>
          <p:nvPr/>
        </p:nvSpPr>
        <p:spPr>
          <a:xfrm>
            <a:off x="4446782" y="11034208"/>
            <a:ext cx="18664171" cy="2857927"/>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defTabSz="825500">
              <a:lnSpc>
                <a:spcPct val="110000"/>
              </a:lnSpc>
              <a:spcBef>
                <a:spcPts val="600"/>
              </a:spcBef>
              <a:defRPr sz="2500">
                <a:effectLst>
                  <a:outerShdw sx="100000" sy="100000" kx="0" ky="0" algn="b" rotWithShape="0" blurRad="76200" dist="38100" dir="3540000">
                    <a:srgbClr val="000000">
                      <a:alpha val="90000"/>
                    </a:srgbClr>
                  </a:outerShdw>
                </a:effectLst>
                <a:latin typeface="Arial"/>
                <a:ea typeface="Arial"/>
                <a:cs typeface="Arial"/>
                <a:sym typeface="Arial"/>
              </a:defRPr>
            </a:pPr>
          </a:p>
          <a:p>
            <a:pPr defTabSz="825500">
              <a:lnSpc>
                <a:spcPct val="110000"/>
              </a:lnSpc>
              <a:defRPr b="1" sz="72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TIAA-forum.org</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E3480"/>
            </a:gs>
            <a:gs pos="0">
              <a:srgbClr val="31348A"/>
            </a:gs>
            <a:gs pos="65046">
              <a:srgbClr val="333399"/>
            </a:gs>
            <a:gs pos="82917">
              <a:srgbClr val="2F4BAA"/>
            </a:gs>
            <a:gs pos="100000">
              <a:schemeClr val="accent1"/>
            </a:gs>
          </a:gsLst>
          <a:lin ang="4705855" scaled="0"/>
        </a:gradFill>
      </p:bgPr>
    </p:bg>
    <p:spTree>
      <p:nvGrpSpPr>
        <p:cNvPr id="1" name=""/>
        <p:cNvGrpSpPr/>
        <p:nvPr/>
      </p:nvGrpSpPr>
      <p:grpSpPr>
        <a:xfrm>
          <a:off x="0" y="0"/>
          <a:ext cx="0" cy="0"/>
          <a:chOff x="0" y="0"/>
          <a:chExt cx="0" cy="0"/>
        </a:xfrm>
      </p:grpSpPr>
      <p:sp>
        <p:nvSpPr>
          <p:cNvPr id="189" name="Rectangle"/>
          <p:cNvSpPr/>
          <p:nvPr/>
        </p:nvSpPr>
        <p:spPr>
          <a:xfrm>
            <a:off x="-1" y="11538748"/>
            <a:ext cx="24384001" cy="1061514"/>
          </a:xfrm>
          <a:prstGeom prst="rect">
            <a:avLst/>
          </a:prstGeom>
          <a:solidFill>
            <a:schemeClr val="accent1">
              <a:satOff val="-39116"/>
              <a:lumOff val="15539"/>
            </a:schemeClr>
          </a:solidFill>
          <a:ln w="12700">
            <a:miter lim="400000"/>
          </a:ln>
          <a:effectLst>
            <a:outerShdw sx="100000" sy="100000" kx="0" ky="0" algn="b" rotWithShape="0" blurRad="50800" dist="0" dir="18900000">
              <a:srgbClr val="000000">
                <a:alpha val="80000"/>
              </a:srgbClr>
            </a:outerShdw>
          </a:effectLst>
        </p:spPr>
        <p:txBody>
          <a:bodyPr lIns="38099" tIns="38099" rIns="38099" bIns="38099" anchor="ctr"/>
          <a:lstStyle/>
          <a:p>
            <a:pPr/>
          </a:p>
        </p:txBody>
      </p:sp>
      <p:pic>
        <p:nvPicPr>
          <p:cNvPr id="190" name="Title-homepage-image.png" descr="Title-homepage-image.png"/>
          <p:cNvPicPr>
            <a:picLocks noChangeAspect="1"/>
          </p:cNvPicPr>
          <p:nvPr/>
        </p:nvPicPr>
        <p:blipFill>
          <a:blip r:embed="rId2">
            <a:extLst/>
          </a:blip>
          <a:stretch>
            <a:fillRect/>
          </a:stretch>
        </p:blipFill>
        <p:spPr>
          <a:xfrm>
            <a:off x="19636988" y="11564833"/>
            <a:ext cx="3441737" cy="1009344"/>
          </a:xfrm>
          <a:prstGeom prst="rect">
            <a:avLst/>
          </a:prstGeom>
          <a:ln w="25400">
            <a:solidFill>
              <a:srgbClr val="FFFFFF"/>
            </a:solidFill>
          </a:ln>
          <a:effectLst>
            <a:outerShdw sx="100000" sy="100000" kx="0" ky="0" algn="b" rotWithShape="0" blurRad="190500" dist="12700" dir="5400000">
              <a:srgbClr val="000000"/>
            </a:outerShdw>
          </a:effectLst>
        </p:spPr>
      </p:pic>
      <p:sp>
        <p:nvSpPr>
          <p:cNvPr id="191" name="Community…"/>
          <p:cNvSpPr txBox="1"/>
          <p:nvPr/>
        </p:nvSpPr>
        <p:spPr>
          <a:xfrm>
            <a:off x="4959236" y="3763750"/>
            <a:ext cx="8190910" cy="8266429"/>
          </a:xfrm>
          <a:prstGeom prst="rect">
            <a:avLst/>
          </a:prstGeom>
          <a:ln w="12700">
            <a:miter lim="400000"/>
          </a:ln>
          <a:extLst>
            <a:ext uri="{C572A759-6A51-4108-AA02-DFA0A04FC94B}">
              <ma14:wrappingTextBoxFlag xmlns:ma14="http://schemas.microsoft.com/office/mac/drawingml/2011/main" val="1"/>
            </a:ext>
          </a:extLst>
        </p:spPr>
        <p:txBody>
          <a:bodyPr lIns="38099" tIns="38099" rIns="38099" bIns="38099" anchor="ctr">
            <a:spAutoFit/>
          </a:bodyPr>
          <a:lstStyle/>
          <a:p>
            <a:pPr algn="l" defTabSz="825500">
              <a:spcBef>
                <a:spcPts val="1200"/>
              </a:spcBef>
              <a:defRPr b="1" sz="48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Community</a:t>
            </a:r>
          </a:p>
          <a:p>
            <a:pPr marL="360947" indent="-360947" algn="l" defTabSz="825500">
              <a:spcBef>
                <a:spcPts val="600"/>
              </a:spcBef>
              <a:buClr>
                <a:srgbClr val="F2FF71"/>
              </a:buClr>
              <a:buSzPct val="150000"/>
              <a:buChar char="•"/>
              <a:defRPr sz="28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Poses the questions, share the answers – the heart of TIAA-forum.org</a:t>
            </a:r>
          </a:p>
          <a:p>
            <a:pPr marL="360947" indent="-360947" algn="l" defTabSz="825500">
              <a:spcBef>
                <a:spcPts val="600"/>
              </a:spcBef>
              <a:buClr>
                <a:srgbClr val="F2FF71"/>
              </a:buClr>
              <a:buSzPct val="150000"/>
              <a:buChar char="•"/>
              <a:defRPr sz="28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“Private” – comprised of AA members and people who are in service to AA</a:t>
            </a:r>
          </a:p>
          <a:p>
            <a:pPr algn="l" defTabSz="825500">
              <a:spcBef>
                <a:spcPts val="1200"/>
              </a:spcBef>
              <a:defRPr b="1" sz="48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Admin Team</a:t>
            </a:r>
          </a:p>
          <a:p>
            <a:pPr marL="360947" indent="-360947" algn="l" defTabSz="825500">
              <a:spcBef>
                <a:spcPts val="600"/>
              </a:spcBef>
              <a:buClr>
                <a:srgbClr val="F2FF71"/>
              </a:buClr>
              <a:buSzPct val="150000"/>
              <a:buChar char="•"/>
              <a:defRPr sz="28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Responsible for the day-to-day administration of the forum</a:t>
            </a:r>
          </a:p>
          <a:p>
            <a:pPr marL="360947" indent="-360947" algn="l" defTabSz="825500">
              <a:spcBef>
                <a:spcPts val="600"/>
              </a:spcBef>
              <a:buClr>
                <a:srgbClr val="F2FF71"/>
              </a:buClr>
              <a:buSzPct val="150000"/>
              <a:buChar char="•"/>
              <a:defRPr sz="28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Meets monthly </a:t>
            </a:r>
          </a:p>
          <a:p>
            <a:pPr marL="360947" indent="-360947" algn="l" defTabSz="825500">
              <a:spcBef>
                <a:spcPts val="600"/>
              </a:spcBef>
              <a:buClr>
                <a:srgbClr val="F2FF71"/>
              </a:buClr>
              <a:buSzPct val="150000"/>
              <a:buChar char="•"/>
              <a:defRPr sz="28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Platform Sub-team:</a:t>
            </a:r>
          </a:p>
          <a:p>
            <a:pPr algn="l" defTabSz="825500">
              <a:spcBef>
                <a:spcPts val="1200"/>
              </a:spcBef>
              <a:defRPr sz="18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Responsible for infrastructure management</a:t>
            </a:r>
          </a:p>
          <a:p>
            <a:pPr marL="360947" indent="-360947" algn="l" defTabSz="825500">
              <a:spcBef>
                <a:spcPts val="600"/>
              </a:spcBef>
              <a:buClr>
                <a:srgbClr val="F2FF71"/>
              </a:buClr>
              <a:buSzPct val="150000"/>
              <a:buChar char="•"/>
              <a:defRPr sz="28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Community Management Sub-team:</a:t>
            </a:r>
          </a:p>
          <a:p>
            <a:pPr algn="l" defTabSz="825500">
              <a:lnSpc>
                <a:spcPct val="130000"/>
              </a:lnSpc>
              <a:spcBef>
                <a:spcPts val="1200"/>
              </a:spcBef>
              <a:defRPr sz="18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Community Support and moderation of Forum following the principle:</a:t>
            </a:r>
            <a:br/>
            <a:r>
              <a:t>“...does not wish to engage in any controversy, neither endorses nor opposes any causes…” – keep it simple – policies outlined in our FAQ</a:t>
            </a:r>
          </a:p>
          <a:p>
            <a:pPr marL="360947" indent="-360947" algn="l" defTabSz="825500">
              <a:spcBef>
                <a:spcPts val="1200"/>
              </a:spcBef>
              <a:buClr>
                <a:srgbClr val="F2FF71"/>
              </a:buClr>
              <a:buSzPct val="150000"/>
              <a:buChar char="•"/>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p>
        </p:txBody>
      </p:sp>
      <p:sp>
        <p:nvSpPr>
          <p:cNvPr id="192" name="Line"/>
          <p:cNvSpPr/>
          <p:nvPr/>
        </p:nvSpPr>
        <p:spPr>
          <a:xfrm>
            <a:off x="4493714" y="3312609"/>
            <a:ext cx="18544908" cy="1"/>
          </a:xfrm>
          <a:prstGeom prst="line">
            <a:avLst/>
          </a:prstGeom>
          <a:ln w="25400">
            <a:solidFill>
              <a:srgbClr val="FFFFFF"/>
            </a:solidFill>
          </a:ln>
          <a:effectLst>
            <a:outerShdw sx="100000" sy="100000" kx="0" ky="0" algn="b" rotWithShape="0" blurRad="127000" dist="72642" dir="2866504">
              <a:srgbClr val="000000">
                <a:alpha val="80000"/>
              </a:srgbClr>
            </a:outerShdw>
          </a:effectLst>
        </p:spPr>
        <p:txBody>
          <a:bodyPr lIns="45718" tIns="45718" rIns="45718" bIns="45718"/>
          <a:lstStyle/>
          <a:p>
            <a:pPr>
              <a:defRPr>
                <a:solidFill>
                  <a:srgbClr val="FF0000"/>
                </a:solidFill>
              </a:defRPr>
            </a:pPr>
          </a:p>
        </p:txBody>
      </p:sp>
      <p:sp>
        <p:nvSpPr>
          <p:cNvPr id="193" name="Each option links to AA.org in a new window…"/>
          <p:cNvSpPr txBox="1"/>
          <p:nvPr/>
        </p:nvSpPr>
        <p:spPr>
          <a:xfrm>
            <a:off x="4614236" y="888504"/>
            <a:ext cx="6656414" cy="1910765"/>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defTabSz="693419">
              <a:lnSpc>
                <a:spcPct val="110000"/>
              </a:lnSpc>
              <a:spcBef>
                <a:spcPts val="500"/>
              </a:spcBef>
              <a:defRPr sz="2100">
                <a:effectLst>
                  <a:outerShdw sx="100000" sy="100000" kx="0" ky="0" algn="b" rotWithShape="0" blurRad="64008" dist="32004" dir="3540000">
                    <a:srgbClr val="000000">
                      <a:alpha val="90000"/>
                    </a:srgbClr>
                  </a:outerShdw>
                </a:effectLst>
                <a:latin typeface="Arial"/>
                <a:ea typeface="Arial"/>
                <a:cs typeface="Arial"/>
                <a:sym typeface="Arial"/>
              </a:defRPr>
            </a:pPr>
          </a:p>
          <a:p>
            <a:pPr defTabSz="693419">
              <a:lnSpc>
                <a:spcPct val="110000"/>
              </a:lnSpc>
              <a:defRPr sz="10080">
                <a:effectLst>
                  <a:outerShdw sx="100000" sy="100000" kx="0" ky="0" algn="b" rotWithShape="0" blurRad="64008" dist="32004" dir="3540000">
                    <a:srgbClr val="000000">
                      <a:alpha val="90000"/>
                    </a:srgbClr>
                  </a:outerShdw>
                </a:effectLst>
                <a:latin typeface="Arial Narrow"/>
                <a:ea typeface="Arial Narrow"/>
                <a:cs typeface="Arial Narrow"/>
                <a:sym typeface="Arial Narrow"/>
              </a:defRPr>
            </a:pPr>
            <a:r>
              <a:t>Organization</a:t>
            </a:r>
          </a:p>
        </p:txBody>
      </p:sp>
      <p:sp>
        <p:nvSpPr>
          <p:cNvPr id="194" name="Board…"/>
          <p:cNvSpPr txBox="1"/>
          <p:nvPr/>
        </p:nvSpPr>
        <p:spPr>
          <a:xfrm>
            <a:off x="14623935" y="3762532"/>
            <a:ext cx="8190910" cy="8610599"/>
          </a:xfrm>
          <a:prstGeom prst="rect">
            <a:avLst/>
          </a:prstGeom>
          <a:ln w="12700">
            <a:miter lim="400000"/>
          </a:ln>
          <a:extLst>
            <a:ext uri="{C572A759-6A51-4108-AA02-DFA0A04FC94B}">
              <ma14:wrappingTextBoxFlag xmlns:ma14="http://schemas.microsoft.com/office/mac/drawingml/2011/main" val="1"/>
            </a:ext>
          </a:extLst>
        </p:spPr>
        <p:txBody>
          <a:bodyPr lIns="38099" tIns="38099" rIns="38099" bIns="38099" anchor="ctr">
            <a:spAutoFit/>
          </a:bodyPr>
          <a:lstStyle/>
          <a:p>
            <a:pPr algn="l" defTabSz="825500">
              <a:spcBef>
                <a:spcPts val="1200"/>
              </a:spcBef>
              <a:defRPr b="1" sz="48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Board</a:t>
            </a:r>
          </a:p>
          <a:p>
            <a:pPr marL="360947" indent="-360947" algn="l" defTabSz="825500">
              <a:spcBef>
                <a:spcPts val="600"/>
              </a:spcBef>
              <a:buClr>
                <a:srgbClr val="F2FF71"/>
              </a:buClr>
              <a:buSzPct val="150000"/>
              <a:buChar char="•"/>
              <a:defRPr sz="28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Elected by membership to 3 year terms </a:t>
            </a:r>
          </a:p>
          <a:p>
            <a:pPr marL="360947" indent="-360947" algn="l" defTabSz="825500">
              <a:spcBef>
                <a:spcPts val="600"/>
              </a:spcBef>
              <a:buClr>
                <a:srgbClr val="F2FF71"/>
              </a:buClr>
              <a:buSzPct val="150000"/>
              <a:buChar char="•"/>
              <a:defRPr sz="28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Officers: President (Chair), Treasurer, Secretary</a:t>
            </a:r>
          </a:p>
          <a:p>
            <a:pPr marL="360947" indent="-360947" algn="l" defTabSz="825500">
              <a:spcBef>
                <a:spcPts val="600"/>
              </a:spcBef>
              <a:buClr>
                <a:srgbClr val="F2FF71"/>
              </a:buClr>
              <a:buSzPct val="150000"/>
              <a:buChar char="•"/>
              <a:defRPr sz="28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Meets Quarterly (+members’ meeting and conversations on the forum) </a:t>
            </a:r>
          </a:p>
          <a:p>
            <a:pPr marL="360947" indent="-360947" algn="l" defTabSz="825500">
              <a:spcBef>
                <a:spcPts val="600"/>
              </a:spcBef>
              <a:buClr>
                <a:srgbClr val="F2FF71"/>
              </a:buClr>
              <a:buSzPct val="150000"/>
              <a:buChar char="•"/>
              <a:defRPr sz="28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Establishes by-laws, policies, budget, approval of expenditures, etc</a:t>
            </a:r>
          </a:p>
          <a:p>
            <a:pPr algn="l" defTabSz="825500">
              <a:spcBef>
                <a:spcPts val="1200"/>
              </a:spcBef>
              <a:defRPr b="1" sz="48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Any member can volunteer/stand for any job</a:t>
            </a:r>
          </a:p>
          <a:p>
            <a:pPr marL="360947" indent="-360947" algn="l" defTabSz="825500">
              <a:spcBef>
                <a:spcPts val="600"/>
              </a:spcBef>
              <a:buClr>
                <a:srgbClr val="F2FF71"/>
              </a:buClr>
              <a:buSzPct val="150000"/>
              <a:buChar char="•"/>
              <a:defRPr sz="28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Rotation is encouraged </a:t>
            </a:r>
          </a:p>
          <a:p>
            <a:pPr algn="l" defTabSz="825500">
              <a:spcBef>
                <a:spcPts val="1200"/>
              </a:spcBef>
              <a:defRPr b="1" sz="48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Legally and for tax purposes:</a:t>
            </a:r>
          </a:p>
          <a:p>
            <a:pPr marL="228600" indent="-228600" algn="l" defTabSz="825500">
              <a:spcBef>
                <a:spcPts val="1200"/>
              </a:spcBef>
              <a:buSzPct val="100000"/>
              <a:buChar char="•"/>
              <a:defRPr sz="28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TIAA-forum is a 501(c)(3) non-profit organization</a:t>
            </a:r>
          </a:p>
          <a:p>
            <a:pPr algn="l" defTabSz="825500">
              <a:spcBef>
                <a:spcPts val="600"/>
              </a:spcBef>
              <a:defRPr sz="28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p>
          <a:p>
            <a:pPr marL="360947" indent="-360947" algn="l" defTabSz="825500">
              <a:spcBef>
                <a:spcPts val="1200"/>
              </a:spcBef>
              <a:buClr>
                <a:srgbClr val="F2FF71"/>
              </a:buClr>
              <a:buSzPct val="150000"/>
              <a:buChar char="•"/>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p>
        </p:txBody>
      </p:sp>
      <p:pic>
        <p:nvPicPr>
          <p:cNvPr id="195" name="Organization-triangle.png" descr="Organization-triangle.png"/>
          <p:cNvPicPr>
            <a:picLocks noChangeAspect="1"/>
          </p:cNvPicPr>
          <p:nvPr/>
        </p:nvPicPr>
        <p:blipFill>
          <a:blip r:embed="rId3">
            <a:extLst/>
          </a:blip>
          <a:stretch>
            <a:fillRect/>
          </a:stretch>
        </p:blipFill>
        <p:spPr>
          <a:xfrm>
            <a:off x="12123268" y="1006438"/>
            <a:ext cx="3285801" cy="3080439"/>
          </a:xfrm>
          <a:prstGeom prst="rect">
            <a:avLst/>
          </a:prstGeom>
          <a:ln w="12700">
            <a:miter lim="400000"/>
          </a:ln>
          <a:effectLst>
            <a:outerShdw sx="100000" sy="100000" kx="0" ky="0" algn="b" rotWithShape="0" blurRad="215900" dist="69515" dir="4200000">
              <a:srgbClr val="FFFFFF">
                <a:alpha val="80000"/>
              </a:srgbClr>
            </a:outerShdw>
          </a:effectLst>
        </p:spPr>
      </p:pic>
      <p:sp>
        <p:nvSpPr>
          <p:cNvPr id="196" name="Each option links to AA.org in a new window…"/>
          <p:cNvSpPr txBox="1"/>
          <p:nvPr/>
        </p:nvSpPr>
        <p:spPr>
          <a:xfrm>
            <a:off x="4482737" y="11564525"/>
            <a:ext cx="18592262" cy="1238252"/>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defTabSz="520065">
              <a:lnSpc>
                <a:spcPct val="110000"/>
              </a:lnSpc>
              <a:spcBef>
                <a:spcPts val="300"/>
              </a:spcBef>
              <a:defRPr sz="1575">
                <a:effectLst>
                  <a:outerShdw sx="100000" sy="100000" kx="0" ky="0" algn="b" rotWithShape="0" blurRad="48006" dist="24003" dir="3540000">
                    <a:srgbClr val="000000">
                      <a:alpha val="90000"/>
                    </a:srgbClr>
                  </a:outerShdw>
                </a:effectLst>
                <a:latin typeface="Arial"/>
                <a:ea typeface="Arial"/>
                <a:cs typeface="Arial"/>
                <a:sym typeface="Arial"/>
              </a:defRPr>
            </a:pPr>
          </a:p>
          <a:p>
            <a:pPr defTabSz="520065">
              <a:lnSpc>
                <a:spcPct val="110000"/>
              </a:lnSpc>
              <a:defRPr b="1" sz="3024">
                <a:solidFill>
                  <a:srgbClr val="F2FF71"/>
                </a:solidFill>
                <a:effectLst>
                  <a:outerShdw sx="100000" sy="100000" kx="0" ky="0" algn="b" rotWithShape="0" blurRad="48006" dist="24003" dir="3540000">
                    <a:srgbClr val="000000">
                      <a:alpha val="90000"/>
                    </a:srgbClr>
                  </a:outerShdw>
                </a:effectLst>
                <a:latin typeface="Arial Narrow"/>
                <a:ea typeface="Arial Narrow"/>
                <a:cs typeface="Arial Narrow"/>
                <a:sym typeface="Arial Narrow"/>
              </a:defRPr>
            </a:pPr>
            <a:r>
              <a:t>TIAA-forum.org</a:t>
            </a:r>
          </a:p>
        </p:txBody>
      </p:sp>
      <p:sp>
        <p:nvSpPr>
          <p:cNvPr id="197" name="Each option links to AA.org in a new window…"/>
          <p:cNvSpPr txBox="1"/>
          <p:nvPr/>
        </p:nvSpPr>
        <p:spPr>
          <a:xfrm>
            <a:off x="1298747" y="11691833"/>
            <a:ext cx="2732944" cy="880913"/>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algn="l" defTabSz="825500">
              <a:spcBef>
                <a:spcPts val="600"/>
              </a:spcBef>
              <a:defRPr sz="1700">
                <a:effectLst>
                  <a:outerShdw sx="100000" sy="100000" kx="0" ky="0" algn="b" rotWithShape="0" blurRad="76200" dist="38100" dir="3540000">
                    <a:srgbClr val="000000">
                      <a:alpha val="90000"/>
                    </a:srgbClr>
                  </a:outerShdw>
                </a:effectLst>
                <a:latin typeface="Arial"/>
                <a:ea typeface="Arial"/>
                <a:cs typeface="Arial"/>
                <a:sym typeface="Arial"/>
              </a:defRPr>
            </a:pPr>
          </a:p>
          <a:p>
            <a:pPr algn="l" defTabSz="825500">
              <a:defRPr sz="1700">
                <a:solidFill>
                  <a:srgbClr val="F2FF71"/>
                </a:solidFill>
                <a:effectLst>
                  <a:outerShdw sx="100000" sy="100000" kx="0" ky="0" algn="b" rotWithShape="0" blurRad="76200" dist="38100" dir="3540000">
                    <a:srgbClr val="000000">
                      <a:alpha val="90000"/>
                    </a:srgbClr>
                  </a:outerShdw>
                </a:effectLst>
                <a:latin typeface="Arial"/>
                <a:ea typeface="Arial"/>
                <a:cs typeface="Arial"/>
                <a:sym typeface="Arial"/>
              </a:defRPr>
            </a:pPr>
            <a:r>
              <a:t>10 of 17 – 08.15.23</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E3480"/>
            </a:gs>
            <a:gs pos="0">
              <a:srgbClr val="31348A"/>
            </a:gs>
            <a:gs pos="65046">
              <a:srgbClr val="333399"/>
            </a:gs>
            <a:gs pos="82917">
              <a:srgbClr val="2F4BAA"/>
            </a:gs>
            <a:gs pos="100000">
              <a:schemeClr val="accent1"/>
            </a:gs>
          </a:gsLst>
          <a:lin ang="4705855" scaled="0"/>
        </a:gradFill>
      </p:bgPr>
    </p:bg>
    <p:spTree>
      <p:nvGrpSpPr>
        <p:cNvPr id="1" name=""/>
        <p:cNvGrpSpPr/>
        <p:nvPr/>
      </p:nvGrpSpPr>
      <p:grpSpPr>
        <a:xfrm>
          <a:off x="0" y="0"/>
          <a:ext cx="0" cy="0"/>
          <a:chOff x="0" y="0"/>
          <a:chExt cx="0" cy="0"/>
        </a:xfrm>
      </p:grpSpPr>
      <p:sp>
        <p:nvSpPr>
          <p:cNvPr id="199" name="Rectangle"/>
          <p:cNvSpPr/>
          <p:nvPr/>
        </p:nvSpPr>
        <p:spPr>
          <a:xfrm>
            <a:off x="-1" y="11538748"/>
            <a:ext cx="24384001" cy="1061514"/>
          </a:xfrm>
          <a:prstGeom prst="rect">
            <a:avLst/>
          </a:prstGeom>
          <a:solidFill>
            <a:schemeClr val="accent1">
              <a:satOff val="-39116"/>
              <a:lumOff val="15539"/>
            </a:schemeClr>
          </a:solidFill>
          <a:ln w="12700">
            <a:miter lim="400000"/>
          </a:ln>
          <a:effectLst>
            <a:outerShdw sx="100000" sy="100000" kx="0" ky="0" algn="b" rotWithShape="0" blurRad="50800" dist="0" dir="18900000">
              <a:srgbClr val="000000">
                <a:alpha val="80000"/>
              </a:srgbClr>
            </a:outerShdw>
          </a:effectLst>
        </p:spPr>
        <p:txBody>
          <a:bodyPr lIns="38099" tIns="38099" rIns="38099" bIns="38099" anchor="ctr"/>
          <a:lstStyle/>
          <a:p>
            <a:pPr/>
          </a:p>
        </p:txBody>
      </p:sp>
      <p:pic>
        <p:nvPicPr>
          <p:cNvPr id="200" name="Title-homepage-image.png" descr="Title-homepage-image.png"/>
          <p:cNvPicPr>
            <a:picLocks noChangeAspect="1"/>
          </p:cNvPicPr>
          <p:nvPr/>
        </p:nvPicPr>
        <p:blipFill>
          <a:blip r:embed="rId2">
            <a:extLst/>
          </a:blip>
          <a:stretch>
            <a:fillRect/>
          </a:stretch>
        </p:blipFill>
        <p:spPr>
          <a:xfrm>
            <a:off x="19636988" y="11564833"/>
            <a:ext cx="3441737" cy="1009344"/>
          </a:xfrm>
          <a:prstGeom prst="rect">
            <a:avLst/>
          </a:prstGeom>
          <a:ln w="25400">
            <a:solidFill>
              <a:srgbClr val="FFFFFF"/>
            </a:solidFill>
          </a:ln>
          <a:effectLst>
            <a:outerShdw sx="100000" sy="100000" kx="0" ky="0" algn="b" rotWithShape="0" blurRad="190500" dist="12700" dir="5400000">
              <a:srgbClr val="000000"/>
            </a:outerShdw>
          </a:effectLst>
        </p:spPr>
      </p:pic>
      <p:sp>
        <p:nvSpPr>
          <p:cNvPr id="201" name="The forum leverages the same principles of financial governance as the AA program - there are no dues or fees, but we do have a Contribute button…"/>
          <p:cNvSpPr txBox="1"/>
          <p:nvPr/>
        </p:nvSpPr>
        <p:spPr>
          <a:xfrm>
            <a:off x="4425836" y="3861117"/>
            <a:ext cx="8190910" cy="7619999"/>
          </a:xfrm>
          <a:prstGeom prst="rect">
            <a:avLst/>
          </a:prstGeom>
          <a:ln w="12700">
            <a:miter lim="400000"/>
          </a:ln>
          <a:extLst>
            <a:ext uri="{C572A759-6A51-4108-AA02-DFA0A04FC94B}">
              <ma14:wrappingTextBoxFlag xmlns:ma14="http://schemas.microsoft.com/office/mac/drawingml/2011/main" val="1"/>
            </a:ext>
          </a:extLst>
        </p:spPr>
        <p:txBody>
          <a:bodyPr lIns="38099" tIns="38099" rIns="38099" bIns="38099" anchor="ctr">
            <a:spAutoFit/>
          </a:bodyPr>
          <a:lstStyle/>
          <a:p>
            <a:pPr marL="360947" indent="-360947" algn="l" defTabSz="825500">
              <a:spcBef>
                <a:spcPts val="1800"/>
              </a:spcBef>
              <a:buClr>
                <a:srgbClr val="F2FF71"/>
              </a:buClr>
              <a:buSzPct val="150000"/>
              <a:buChar char="•"/>
              <a:defRPr sz="4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The forum leverages the same principles of financial governance as the AA program - there are no dues or fees, but we do have a Contribute button</a:t>
            </a:r>
          </a:p>
          <a:p>
            <a:pPr marL="360947" indent="-360947" algn="l" defTabSz="825500">
              <a:spcBef>
                <a:spcPts val="1800"/>
              </a:spcBef>
              <a:buClr>
                <a:srgbClr val="F2FF71"/>
              </a:buClr>
              <a:buSzPct val="150000"/>
              <a:buChar char="•"/>
              <a:defRPr sz="4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All support staff are volunteers, with regular rotation of responsibilities</a:t>
            </a:r>
          </a:p>
          <a:p>
            <a:pPr marL="360947" indent="-360947" algn="l" defTabSz="825500">
              <a:spcBef>
                <a:spcPts val="1800"/>
              </a:spcBef>
              <a:buClr>
                <a:srgbClr val="F2FF71"/>
              </a:buClr>
              <a:buSzPct val="150000"/>
              <a:buChar char="•"/>
              <a:defRPr sz="4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Our annual budget is developed in consultation with the Admin Team and our Board and presented at our Annual Members' Meeting and approved by</a:t>
            </a:r>
            <a:br/>
            <a:r>
              <a:t>the Board</a:t>
            </a:r>
          </a:p>
        </p:txBody>
      </p:sp>
      <p:sp>
        <p:nvSpPr>
          <p:cNvPr id="202" name="Each option links to AA.org in a new window…"/>
          <p:cNvSpPr txBox="1"/>
          <p:nvPr/>
        </p:nvSpPr>
        <p:spPr>
          <a:xfrm>
            <a:off x="4449136" y="1683439"/>
            <a:ext cx="18659463" cy="1674863"/>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lvl1pPr defTabSz="825500">
              <a:lnSpc>
                <a:spcPct val="110000"/>
              </a:lnSpc>
              <a:defRPr sz="72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lvl1pPr>
          </a:lstStyle>
          <a:p>
            <a:pPr/>
            <a:r>
              <a:t>Supported Through Our Own Contributions</a:t>
            </a:r>
          </a:p>
        </p:txBody>
      </p:sp>
      <p:sp>
        <p:nvSpPr>
          <p:cNvPr id="203" name="Line"/>
          <p:cNvSpPr/>
          <p:nvPr/>
        </p:nvSpPr>
        <p:spPr>
          <a:xfrm>
            <a:off x="4493714" y="3312609"/>
            <a:ext cx="18544908" cy="1"/>
          </a:xfrm>
          <a:prstGeom prst="line">
            <a:avLst/>
          </a:prstGeom>
          <a:ln w="25400">
            <a:solidFill>
              <a:srgbClr val="FFFFFF"/>
            </a:solidFill>
          </a:ln>
          <a:effectLst>
            <a:outerShdw sx="100000" sy="100000" kx="0" ky="0" algn="b" rotWithShape="0" blurRad="127000" dist="72642" dir="2866504">
              <a:srgbClr val="000000">
                <a:alpha val="80000"/>
              </a:srgbClr>
            </a:outerShdw>
          </a:effectLst>
        </p:spPr>
        <p:txBody>
          <a:bodyPr lIns="45718" tIns="45718" rIns="45718" bIns="45718"/>
          <a:lstStyle/>
          <a:p>
            <a:pPr>
              <a:defRPr>
                <a:solidFill>
                  <a:srgbClr val="FF0000"/>
                </a:solidFill>
              </a:defRPr>
            </a:pPr>
          </a:p>
        </p:txBody>
      </p:sp>
      <p:sp>
        <p:nvSpPr>
          <p:cNvPr id="204" name="Members can contribute as they wish and can, but there is no requirement…"/>
          <p:cNvSpPr txBox="1"/>
          <p:nvPr/>
        </p:nvSpPr>
        <p:spPr>
          <a:xfrm>
            <a:off x="13836535" y="3854768"/>
            <a:ext cx="8190910" cy="6210299"/>
          </a:xfrm>
          <a:prstGeom prst="rect">
            <a:avLst/>
          </a:prstGeom>
          <a:ln w="12700">
            <a:miter lim="400000"/>
          </a:ln>
          <a:extLst>
            <a:ext uri="{C572A759-6A51-4108-AA02-DFA0A04FC94B}">
              <ma14:wrappingTextBoxFlag xmlns:ma14="http://schemas.microsoft.com/office/mac/drawingml/2011/main" val="1"/>
            </a:ext>
          </a:extLst>
        </p:spPr>
        <p:txBody>
          <a:bodyPr lIns="38099" tIns="38099" rIns="38099" bIns="38099" anchor="ctr">
            <a:spAutoFit/>
          </a:bodyPr>
          <a:lstStyle/>
          <a:p>
            <a:pPr marL="360947" indent="-360947" algn="l" defTabSz="825500">
              <a:spcBef>
                <a:spcPts val="1800"/>
              </a:spcBef>
              <a:buClr>
                <a:srgbClr val="F2FF71"/>
              </a:buClr>
              <a:buSzPct val="150000"/>
              <a:buChar char="•"/>
              <a:defRPr sz="4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Members can contribute as they wish and can, but there is no requirement</a:t>
            </a:r>
          </a:p>
          <a:p>
            <a:pPr marL="360947" indent="-360947" algn="l" defTabSz="825500">
              <a:spcBef>
                <a:spcPts val="1800"/>
              </a:spcBef>
              <a:buClr>
                <a:srgbClr val="F2FF71"/>
              </a:buClr>
              <a:buSzPct val="150000"/>
              <a:buChar char="•"/>
              <a:defRPr sz="4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The major costs are software and hosting</a:t>
            </a:r>
          </a:p>
          <a:p>
            <a:pPr marL="360947" indent="-360947" algn="l" defTabSz="825500">
              <a:spcBef>
                <a:spcPts val="1800"/>
              </a:spcBef>
              <a:buClr>
                <a:srgbClr val="F2FF71"/>
              </a:buClr>
              <a:buSzPct val="150000"/>
              <a:buChar char="•"/>
              <a:defRPr sz="4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There is no financial affiliation with GSO, or any other AA entity</a:t>
            </a:r>
          </a:p>
          <a:p>
            <a:pPr marL="360947" indent="-360947" algn="l" defTabSz="825500">
              <a:spcBef>
                <a:spcPts val="1800"/>
              </a:spcBef>
              <a:buClr>
                <a:srgbClr val="F2FF71"/>
              </a:buClr>
              <a:buSzPct val="150000"/>
              <a:buChar char="•"/>
              <a:defRPr sz="4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For tax purposes, the forum is registered as a 501(c)(3) nonprofit entity.</a:t>
            </a:r>
          </a:p>
          <a:p>
            <a:pPr algn="l" defTabSz="825500">
              <a:spcBef>
                <a:spcPts val="1200"/>
              </a:spcBef>
              <a:defRPr sz="4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p>
        </p:txBody>
      </p:sp>
      <p:sp>
        <p:nvSpPr>
          <p:cNvPr id="205" name="Each option links to AA.org in a new window…"/>
          <p:cNvSpPr txBox="1"/>
          <p:nvPr/>
        </p:nvSpPr>
        <p:spPr>
          <a:xfrm>
            <a:off x="4482737" y="11564525"/>
            <a:ext cx="18592262" cy="1238252"/>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defTabSz="520065">
              <a:lnSpc>
                <a:spcPct val="110000"/>
              </a:lnSpc>
              <a:spcBef>
                <a:spcPts val="300"/>
              </a:spcBef>
              <a:defRPr sz="1575">
                <a:effectLst>
                  <a:outerShdw sx="100000" sy="100000" kx="0" ky="0" algn="b" rotWithShape="0" blurRad="48006" dist="24003" dir="3540000">
                    <a:srgbClr val="000000">
                      <a:alpha val="90000"/>
                    </a:srgbClr>
                  </a:outerShdw>
                </a:effectLst>
                <a:latin typeface="Arial"/>
                <a:ea typeface="Arial"/>
                <a:cs typeface="Arial"/>
                <a:sym typeface="Arial"/>
              </a:defRPr>
            </a:pPr>
          </a:p>
          <a:p>
            <a:pPr defTabSz="520065">
              <a:lnSpc>
                <a:spcPct val="110000"/>
              </a:lnSpc>
              <a:defRPr b="1" sz="3024">
                <a:solidFill>
                  <a:srgbClr val="F2FF71"/>
                </a:solidFill>
                <a:effectLst>
                  <a:outerShdw sx="100000" sy="100000" kx="0" ky="0" algn="b" rotWithShape="0" blurRad="48006" dist="24003" dir="3540000">
                    <a:srgbClr val="000000">
                      <a:alpha val="90000"/>
                    </a:srgbClr>
                  </a:outerShdw>
                </a:effectLst>
                <a:latin typeface="Arial Narrow"/>
                <a:ea typeface="Arial Narrow"/>
                <a:cs typeface="Arial Narrow"/>
                <a:sym typeface="Arial Narrow"/>
              </a:defRPr>
            </a:pPr>
            <a:r>
              <a:t>TIAA-forum.org</a:t>
            </a:r>
          </a:p>
        </p:txBody>
      </p:sp>
      <p:sp>
        <p:nvSpPr>
          <p:cNvPr id="206" name="Each option links to AA.org in a new window…"/>
          <p:cNvSpPr txBox="1"/>
          <p:nvPr/>
        </p:nvSpPr>
        <p:spPr>
          <a:xfrm>
            <a:off x="1298747" y="11691833"/>
            <a:ext cx="2732944" cy="880913"/>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algn="l" defTabSz="825500">
              <a:spcBef>
                <a:spcPts val="600"/>
              </a:spcBef>
              <a:defRPr sz="1700">
                <a:effectLst>
                  <a:outerShdw sx="100000" sy="100000" kx="0" ky="0" algn="b" rotWithShape="0" blurRad="76200" dist="38100" dir="3540000">
                    <a:srgbClr val="000000">
                      <a:alpha val="90000"/>
                    </a:srgbClr>
                  </a:outerShdw>
                </a:effectLst>
                <a:latin typeface="Arial"/>
                <a:ea typeface="Arial"/>
                <a:cs typeface="Arial"/>
                <a:sym typeface="Arial"/>
              </a:defRPr>
            </a:pPr>
          </a:p>
          <a:p>
            <a:pPr algn="l" defTabSz="825500">
              <a:defRPr sz="1700">
                <a:solidFill>
                  <a:srgbClr val="F2FF71"/>
                </a:solidFill>
                <a:effectLst>
                  <a:outerShdw sx="100000" sy="100000" kx="0" ky="0" algn="b" rotWithShape="0" blurRad="76200" dist="38100" dir="3540000">
                    <a:srgbClr val="000000">
                      <a:alpha val="90000"/>
                    </a:srgbClr>
                  </a:outerShdw>
                </a:effectLst>
                <a:latin typeface="Arial"/>
                <a:ea typeface="Arial"/>
                <a:cs typeface="Arial"/>
                <a:sym typeface="Arial"/>
              </a:defRPr>
            </a:pPr>
            <a:r>
              <a:t>11 of 17 – 08.15.23</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E3480"/>
            </a:gs>
            <a:gs pos="0">
              <a:srgbClr val="31348A"/>
            </a:gs>
            <a:gs pos="65046">
              <a:srgbClr val="333399"/>
            </a:gs>
            <a:gs pos="82917">
              <a:srgbClr val="2F4BAA"/>
            </a:gs>
            <a:gs pos="100000">
              <a:schemeClr val="accent1"/>
            </a:gs>
          </a:gsLst>
          <a:lin ang="4705855" scaled="0"/>
        </a:gradFill>
      </p:bgPr>
    </p:bg>
    <p:spTree>
      <p:nvGrpSpPr>
        <p:cNvPr id="1" name=""/>
        <p:cNvGrpSpPr/>
        <p:nvPr/>
      </p:nvGrpSpPr>
      <p:grpSpPr>
        <a:xfrm>
          <a:off x="0" y="0"/>
          <a:ext cx="0" cy="0"/>
          <a:chOff x="0" y="0"/>
          <a:chExt cx="0" cy="0"/>
        </a:xfrm>
      </p:grpSpPr>
      <p:sp>
        <p:nvSpPr>
          <p:cNvPr id="208" name="Rectangle"/>
          <p:cNvSpPr/>
          <p:nvPr/>
        </p:nvSpPr>
        <p:spPr>
          <a:xfrm>
            <a:off x="-1" y="11538748"/>
            <a:ext cx="24384001" cy="1061514"/>
          </a:xfrm>
          <a:prstGeom prst="rect">
            <a:avLst/>
          </a:prstGeom>
          <a:solidFill>
            <a:schemeClr val="accent1">
              <a:satOff val="-39116"/>
              <a:lumOff val="15539"/>
            </a:schemeClr>
          </a:solidFill>
          <a:ln w="12700">
            <a:miter lim="400000"/>
          </a:ln>
          <a:effectLst>
            <a:outerShdw sx="100000" sy="100000" kx="0" ky="0" algn="b" rotWithShape="0" blurRad="50800" dist="0" dir="18900000">
              <a:srgbClr val="000000">
                <a:alpha val="80000"/>
              </a:srgbClr>
            </a:outerShdw>
          </a:effectLst>
        </p:spPr>
        <p:txBody>
          <a:bodyPr lIns="38099" tIns="38099" rIns="38099" bIns="38099" anchor="ctr"/>
          <a:lstStyle/>
          <a:p>
            <a:pPr/>
          </a:p>
        </p:txBody>
      </p:sp>
      <p:pic>
        <p:nvPicPr>
          <p:cNvPr id="209" name="Title-homepage-image.png" descr="Title-homepage-image.png"/>
          <p:cNvPicPr>
            <a:picLocks noChangeAspect="1"/>
          </p:cNvPicPr>
          <p:nvPr/>
        </p:nvPicPr>
        <p:blipFill>
          <a:blip r:embed="rId2">
            <a:extLst/>
          </a:blip>
          <a:stretch>
            <a:fillRect/>
          </a:stretch>
        </p:blipFill>
        <p:spPr>
          <a:xfrm>
            <a:off x="19636988" y="11564833"/>
            <a:ext cx="3441737" cy="1009344"/>
          </a:xfrm>
          <a:prstGeom prst="rect">
            <a:avLst/>
          </a:prstGeom>
          <a:ln w="25400">
            <a:solidFill>
              <a:srgbClr val="FFFFFF"/>
            </a:solidFill>
          </a:ln>
          <a:effectLst>
            <a:outerShdw sx="100000" sy="100000" kx="0" ky="0" algn="b" rotWithShape="0" blurRad="190500" dist="12700" dir="5400000">
              <a:srgbClr val="000000"/>
            </a:outerShdw>
          </a:effectLst>
        </p:spPr>
      </p:pic>
      <p:sp>
        <p:nvSpPr>
          <p:cNvPr id="210" name="Community Management team monthly reviews (see next slide, graphs)…"/>
          <p:cNvSpPr txBox="1"/>
          <p:nvPr/>
        </p:nvSpPr>
        <p:spPr>
          <a:xfrm>
            <a:off x="4400436" y="3869851"/>
            <a:ext cx="9129716" cy="6832599"/>
          </a:xfrm>
          <a:prstGeom prst="rect">
            <a:avLst/>
          </a:prstGeom>
          <a:ln w="12700">
            <a:miter lim="400000"/>
          </a:ln>
          <a:extLst>
            <a:ext uri="{C572A759-6A51-4108-AA02-DFA0A04FC94B}">
              <ma14:wrappingTextBoxFlag xmlns:ma14="http://schemas.microsoft.com/office/mac/drawingml/2011/main" val="1"/>
            </a:ext>
          </a:extLst>
        </p:spPr>
        <p:txBody>
          <a:bodyPr lIns="38099" tIns="38099" rIns="38099" bIns="38099" anchor="ctr">
            <a:spAutoFit/>
          </a:bodyPr>
          <a:lstStyle/>
          <a:p>
            <a:pPr algn="l" defTabSz="825500">
              <a:spcBef>
                <a:spcPts val="1200"/>
              </a:spcBef>
              <a:defRPr b="1" sz="48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rPr sz="4000"/>
              <a:t>Community Management team monthly reviews</a:t>
            </a:r>
            <a:r>
              <a:rPr sz="3600"/>
              <a:t> </a:t>
            </a:r>
            <a:r>
              <a:rPr b="0" i="1" sz="3600">
                <a:solidFill>
                  <a:srgbClr val="FFFFFF"/>
                </a:solidFill>
              </a:rPr>
              <a:t>(see next slide, graphs)</a:t>
            </a:r>
          </a:p>
          <a:p>
            <a:pPr marL="360947" indent="-360947" algn="l" defTabSz="825500">
              <a:spcBef>
                <a:spcPts val="1200"/>
              </a:spcBef>
              <a:buClr>
                <a:srgbClr val="F2FF71"/>
              </a:buClr>
              <a:buSzPct val="150000"/>
              <a:buChar char="•"/>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Utilization trends – number of sign-ups, posts, and pageviews</a:t>
            </a:r>
          </a:p>
          <a:p>
            <a:pPr marL="360947" indent="-360947" algn="l" defTabSz="825500">
              <a:spcBef>
                <a:spcPts val="1200"/>
              </a:spcBef>
              <a:buClr>
                <a:srgbClr val="F2FF71"/>
              </a:buClr>
              <a:buSzPct val="150000"/>
              <a:buChar char="•"/>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Monitors situations in which moderators need to take action</a:t>
            </a:r>
          </a:p>
          <a:p>
            <a:pPr algn="l" defTabSz="825500">
              <a:spcBef>
                <a:spcPts val="3000"/>
              </a:spcBef>
              <a:defRPr b="1" sz="40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Platform team currently researching use of Google Analytics</a:t>
            </a:r>
          </a:p>
          <a:p>
            <a:pPr marL="360947" indent="-360947" algn="l" defTabSz="825500">
              <a:spcBef>
                <a:spcPts val="1200"/>
              </a:spcBef>
              <a:buClr>
                <a:srgbClr val="F2FF71"/>
              </a:buClr>
              <a:buSzPct val="150000"/>
              <a:buChar char="•"/>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Installed currently on a test system</a:t>
            </a:r>
          </a:p>
          <a:p>
            <a:pPr marL="360947" indent="-360947" algn="l" defTabSz="825500">
              <a:spcBef>
                <a:spcPts val="1200"/>
              </a:spcBef>
              <a:buClr>
                <a:srgbClr val="F2FF71"/>
              </a:buClr>
              <a:buSzPct val="150000"/>
              <a:buChar char="•"/>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Evaluating data provided via reports on usage patterns</a:t>
            </a:r>
          </a:p>
          <a:p>
            <a:pPr marL="360947" indent="-360947" algn="l" defTabSz="825500">
              <a:spcBef>
                <a:spcPts val="1200"/>
              </a:spcBef>
              <a:buClr>
                <a:srgbClr val="F2FF71"/>
              </a:buClr>
              <a:buSzPct val="150000"/>
              <a:buChar char="•"/>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Ensuring no anonymity concerns/impact on our community</a:t>
            </a:r>
          </a:p>
          <a:p>
            <a:pPr marL="360947" indent="-360947" algn="l" defTabSz="825500">
              <a:spcBef>
                <a:spcPts val="1200"/>
              </a:spcBef>
              <a:buClr>
                <a:srgbClr val="F2FF71"/>
              </a:buClr>
              <a:buSzPct val="150000"/>
              <a:buChar char="•"/>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p>
        </p:txBody>
      </p:sp>
      <p:sp>
        <p:nvSpPr>
          <p:cNvPr id="211" name="Each option links to AA.org in a new window…"/>
          <p:cNvSpPr txBox="1"/>
          <p:nvPr/>
        </p:nvSpPr>
        <p:spPr>
          <a:xfrm>
            <a:off x="4449136" y="1238939"/>
            <a:ext cx="18659463" cy="1947015"/>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defTabSz="825500">
              <a:lnSpc>
                <a:spcPct val="110000"/>
              </a:lnSpc>
              <a:spcBef>
                <a:spcPts val="600"/>
              </a:spcBef>
              <a:defRPr sz="2500">
                <a:effectLst>
                  <a:outerShdw sx="100000" sy="100000" kx="0" ky="0" algn="b" rotWithShape="0" blurRad="76200" dist="38100" dir="3540000">
                    <a:srgbClr val="000000">
                      <a:alpha val="90000"/>
                    </a:srgbClr>
                  </a:outerShdw>
                </a:effectLst>
                <a:latin typeface="Arial"/>
                <a:ea typeface="Arial"/>
                <a:cs typeface="Arial"/>
                <a:sym typeface="Arial"/>
              </a:defRPr>
            </a:pPr>
          </a:p>
          <a:p>
            <a:pPr defTabSz="825500">
              <a:lnSpc>
                <a:spcPct val="110000"/>
              </a:lnSpc>
              <a:defRPr sz="72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Regular Reviews of Utilization Patterns</a:t>
            </a:r>
          </a:p>
        </p:txBody>
      </p:sp>
      <p:sp>
        <p:nvSpPr>
          <p:cNvPr id="212" name="Line"/>
          <p:cNvSpPr/>
          <p:nvPr/>
        </p:nvSpPr>
        <p:spPr>
          <a:xfrm>
            <a:off x="4493714" y="3312609"/>
            <a:ext cx="18544908" cy="1"/>
          </a:xfrm>
          <a:prstGeom prst="line">
            <a:avLst/>
          </a:prstGeom>
          <a:ln w="25400">
            <a:solidFill>
              <a:srgbClr val="FFFFFF"/>
            </a:solidFill>
          </a:ln>
          <a:effectLst>
            <a:outerShdw sx="100000" sy="100000" kx="0" ky="0" algn="b" rotWithShape="0" blurRad="127000" dist="72642" dir="2866504">
              <a:srgbClr val="000000">
                <a:alpha val="80000"/>
              </a:srgbClr>
            </a:outerShdw>
          </a:effectLst>
        </p:spPr>
        <p:txBody>
          <a:bodyPr lIns="45718" tIns="45718" rIns="45718" bIns="45718"/>
          <a:lstStyle/>
          <a:p>
            <a:pPr>
              <a:defRPr>
                <a:solidFill>
                  <a:srgbClr val="FF0000"/>
                </a:solidFill>
              </a:defRPr>
            </a:pPr>
          </a:p>
        </p:txBody>
      </p:sp>
      <p:sp>
        <p:nvSpPr>
          <p:cNvPr id="213" name="Challenges (for which we need your help)…"/>
          <p:cNvSpPr txBox="1"/>
          <p:nvPr/>
        </p:nvSpPr>
        <p:spPr>
          <a:xfrm>
            <a:off x="14391605" y="3872279"/>
            <a:ext cx="8385140" cy="9220199"/>
          </a:xfrm>
          <a:prstGeom prst="rect">
            <a:avLst/>
          </a:prstGeom>
          <a:ln w="12700">
            <a:miter lim="400000"/>
          </a:ln>
          <a:extLst>
            <a:ext uri="{C572A759-6A51-4108-AA02-DFA0A04FC94B}">
              <ma14:wrappingTextBoxFlag xmlns:ma14="http://schemas.microsoft.com/office/mac/drawingml/2011/main" val="1"/>
            </a:ext>
          </a:extLst>
        </p:spPr>
        <p:txBody>
          <a:bodyPr lIns="38099" tIns="38099" rIns="38099" bIns="38099" anchor="ctr">
            <a:spAutoFit/>
          </a:bodyPr>
          <a:lstStyle/>
          <a:p>
            <a:pPr algn="l" defTabSz="825500">
              <a:spcBef>
                <a:spcPts val="1200"/>
              </a:spcBef>
              <a:defRPr b="1" sz="40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Challenges (for which we need your help)</a:t>
            </a:r>
          </a:p>
          <a:p>
            <a:pPr marL="360947" indent="-360947" algn="l" defTabSz="825500">
              <a:spcBef>
                <a:spcPts val="1200"/>
              </a:spcBef>
              <a:buClr>
                <a:srgbClr val="F2FF71"/>
              </a:buClr>
              <a:buSzPct val="150000"/>
              <a:buChar char="•"/>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Need better data to determine what users want or would like to see in the Forum</a:t>
            </a:r>
          </a:p>
          <a:p>
            <a:pPr marL="360947" indent="-360947" algn="l" defTabSz="825500">
              <a:spcBef>
                <a:spcPts val="1200"/>
              </a:spcBef>
              <a:buClr>
                <a:srgbClr val="F2FF71"/>
              </a:buClr>
              <a:buSzPct val="150000"/>
              <a:buChar char="•"/>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Determine why people who might find utility in our forum do not use it</a:t>
            </a:r>
            <a:endParaRPr i="1"/>
          </a:p>
          <a:p>
            <a:pPr algn="l" defTabSz="825500">
              <a:spcBef>
                <a:spcPts val="3000"/>
              </a:spcBef>
              <a:defRPr b="1" sz="40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Data Collection and evaluation efforts</a:t>
            </a:r>
          </a:p>
          <a:p>
            <a:pPr marL="360947" indent="-360947" algn="l" defTabSz="825500">
              <a:spcBef>
                <a:spcPts val="1200"/>
              </a:spcBef>
              <a:buClr>
                <a:srgbClr val="F2FF71"/>
              </a:buClr>
              <a:buSzPct val="150000"/>
              <a:buChar char="•"/>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Done to ensure that we are basing decisions about future direction, features, and budget on solid evidence, not speculation or guesswork</a:t>
            </a:r>
          </a:p>
          <a:p>
            <a:pPr marL="360947" indent="-360947" algn="l" defTabSz="825500">
              <a:spcBef>
                <a:spcPts val="1200"/>
              </a:spcBef>
              <a:buClr>
                <a:srgbClr val="F2FF71"/>
              </a:buClr>
              <a:buSzPct val="150000"/>
              <a:buChar char="•"/>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Continuous improvement of outreach efforts based on data about actual usage</a:t>
            </a:r>
          </a:p>
          <a:p>
            <a:pPr algn="l" defTabSz="825500">
              <a:spcBef>
                <a:spcPts val="1200"/>
              </a:spcBef>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p>
          <a:p>
            <a:pPr algn="l" defTabSz="825500">
              <a:spcBef>
                <a:spcPts val="1200"/>
              </a:spcBef>
              <a:defRPr sz="36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p>
          <a:p>
            <a:pPr algn="l" defTabSz="825500">
              <a:spcBef>
                <a:spcPts val="1200"/>
              </a:spcBef>
              <a:defRPr sz="36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p>
          <a:p>
            <a:pPr marL="360947" indent="-360947" algn="l" defTabSz="825500">
              <a:spcBef>
                <a:spcPts val="1200"/>
              </a:spcBef>
              <a:buClr>
                <a:srgbClr val="F2FF71"/>
              </a:buClr>
              <a:buSzPct val="150000"/>
              <a:buChar char="•"/>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p>
        </p:txBody>
      </p:sp>
      <p:sp>
        <p:nvSpPr>
          <p:cNvPr id="214" name="Each option links to AA.org in a new window…"/>
          <p:cNvSpPr txBox="1"/>
          <p:nvPr/>
        </p:nvSpPr>
        <p:spPr>
          <a:xfrm>
            <a:off x="4482737" y="11564525"/>
            <a:ext cx="18592262" cy="1238252"/>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defTabSz="520065">
              <a:lnSpc>
                <a:spcPct val="110000"/>
              </a:lnSpc>
              <a:spcBef>
                <a:spcPts val="300"/>
              </a:spcBef>
              <a:defRPr sz="1575">
                <a:effectLst>
                  <a:outerShdw sx="100000" sy="100000" kx="0" ky="0" algn="b" rotWithShape="0" blurRad="48006" dist="24003" dir="3540000">
                    <a:srgbClr val="000000">
                      <a:alpha val="90000"/>
                    </a:srgbClr>
                  </a:outerShdw>
                </a:effectLst>
                <a:latin typeface="Arial"/>
                <a:ea typeface="Arial"/>
                <a:cs typeface="Arial"/>
                <a:sym typeface="Arial"/>
              </a:defRPr>
            </a:pPr>
          </a:p>
          <a:p>
            <a:pPr defTabSz="520065">
              <a:lnSpc>
                <a:spcPct val="110000"/>
              </a:lnSpc>
              <a:defRPr b="1" sz="3024">
                <a:solidFill>
                  <a:srgbClr val="F2FF71"/>
                </a:solidFill>
                <a:effectLst>
                  <a:outerShdw sx="100000" sy="100000" kx="0" ky="0" algn="b" rotWithShape="0" blurRad="48006" dist="24003" dir="3540000">
                    <a:srgbClr val="000000">
                      <a:alpha val="90000"/>
                    </a:srgbClr>
                  </a:outerShdw>
                </a:effectLst>
                <a:latin typeface="Arial Narrow"/>
                <a:ea typeface="Arial Narrow"/>
                <a:cs typeface="Arial Narrow"/>
                <a:sym typeface="Arial Narrow"/>
              </a:defRPr>
            </a:pPr>
            <a:r>
              <a:t>TIAA-forum.org</a:t>
            </a:r>
          </a:p>
        </p:txBody>
      </p:sp>
      <p:sp>
        <p:nvSpPr>
          <p:cNvPr id="215" name="Each option links to AA.org in a new window…"/>
          <p:cNvSpPr txBox="1"/>
          <p:nvPr/>
        </p:nvSpPr>
        <p:spPr>
          <a:xfrm>
            <a:off x="1298747" y="11691833"/>
            <a:ext cx="2732944" cy="880913"/>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algn="l" defTabSz="825500">
              <a:spcBef>
                <a:spcPts val="600"/>
              </a:spcBef>
              <a:defRPr sz="1700">
                <a:effectLst>
                  <a:outerShdw sx="100000" sy="100000" kx="0" ky="0" algn="b" rotWithShape="0" blurRad="76200" dist="38100" dir="3540000">
                    <a:srgbClr val="000000">
                      <a:alpha val="90000"/>
                    </a:srgbClr>
                  </a:outerShdw>
                </a:effectLst>
                <a:latin typeface="Arial"/>
                <a:ea typeface="Arial"/>
                <a:cs typeface="Arial"/>
                <a:sym typeface="Arial"/>
              </a:defRPr>
            </a:pPr>
          </a:p>
          <a:p>
            <a:pPr algn="l" defTabSz="825500">
              <a:defRPr sz="1700">
                <a:solidFill>
                  <a:srgbClr val="F2FF71"/>
                </a:solidFill>
                <a:effectLst>
                  <a:outerShdw sx="100000" sy="100000" kx="0" ky="0" algn="b" rotWithShape="0" blurRad="76200" dist="38100" dir="3540000">
                    <a:srgbClr val="000000">
                      <a:alpha val="90000"/>
                    </a:srgbClr>
                  </a:outerShdw>
                </a:effectLst>
                <a:latin typeface="Arial"/>
                <a:ea typeface="Arial"/>
                <a:cs typeface="Arial"/>
                <a:sym typeface="Arial"/>
              </a:defRPr>
            </a:pPr>
            <a:r>
              <a:t>12 of 17 – 08.15.23</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E3480"/>
            </a:gs>
            <a:gs pos="0">
              <a:srgbClr val="31348A"/>
            </a:gs>
            <a:gs pos="65046">
              <a:srgbClr val="333399"/>
            </a:gs>
            <a:gs pos="82917">
              <a:srgbClr val="2F4BAA"/>
            </a:gs>
            <a:gs pos="100000">
              <a:schemeClr val="accent1"/>
            </a:gs>
          </a:gsLst>
          <a:lin ang="4705855" scaled="0"/>
        </a:gradFill>
      </p:bgPr>
    </p:bg>
    <p:spTree>
      <p:nvGrpSpPr>
        <p:cNvPr id="1" name=""/>
        <p:cNvGrpSpPr/>
        <p:nvPr/>
      </p:nvGrpSpPr>
      <p:grpSpPr>
        <a:xfrm>
          <a:off x="0" y="0"/>
          <a:ext cx="0" cy="0"/>
          <a:chOff x="0" y="0"/>
          <a:chExt cx="0" cy="0"/>
        </a:xfrm>
      </p:grpSpPr>
      <p:sp>
        <p:nvSpPr>
          <p:cNvPr id="217" name="Rectangle"/>
          <p:cNvSpPr/>
          <p:nvPr/>
        </p:nvSpPr>
        <p:spPr>
          <a:xfrm>
            <a:off x="-1" y="11538748"/>
            <a:ext cx="24384001" cy="1061514"/>
          </a:xfrm>
          <a:prstGeom prst="rect">
            <a:avLst/>
          </a:prstGeom>
          <a:solidFill>
            <a:schemeClr val="accent1">
              <a:satOff val="-39116"/>
              <a:lumOff val="15539"/>
            </a:schemeClr>
          </a:solidFill>
          <a:ln w="12700">
            <a:miter lim="400000"/>
          </a:ln>
          <a:effectLst>
            <a:outerShdw sx="100000" sy="100000" kx="0" ky="0" algn="b" rotWithShape="0" blurRad="50800" dist="0" dir="18900000">
              <a:srgbClr val="000000">
                <a:alpha val="80000"/>
              </a:srgbClr>
            </a:outerShdw>
          </a:effectLst>
        </p:spPr>
        <p:txBody>
          <a:bodyPr lIns="38099" tIns="38099" rIns="38099" bIns="38099" anchor="ctr"/>
          <a:lstStyle/>
          <a:p>
            <a:pPr/>
          </a:p>
        </p:txBody>
      </p:sp>
      <p:pic>
        <p:nvPicPr>
          <p:cNvPr id="218" name="Title-homepage-image.png" descr="Title-homepage-image.png"/>
          <p:cNvPicPr>
            <a:picLocks noChangeAspect="1"/>
          </p:cNvPicPr>
          <p:nvPr/>
        </p:nvPicPr>
        <p:blipFill>
          <a:blip r:embed="rId2">
            <a:extLst/>
          </a:blip>
          <a:stretch>
            <a:fillRect/>
          </a:stretch>
        </p:blipFill>
        <p:spPr>
          <a:xfrm>
            <a:off x="19636988" y="11564833"/>
            <a:ext cx="3441737" cy="1009344"/>
          </a:xfrm>
          <a:prstGeom prst="rect">
            <a:avLst/>
          </a:prstGeom>
          <a:ln w="25400">
            <a:solidFill>
              <a:srgbClr val="FFFFFF"/>
            </a:solidFill>
          </a:ln>
          <a:effectLst>
            <a:outerShdw sx="100000" sy="100000" kx="0" ky="0" algn="b" rotWithShape="0" blurRad="190500" dist="12700" dir="5400000">
              <a:srgbClr val="000000"/>
            </a:outerShdw>
          </a:effectLst>
        </p:spPr>
      </p:pic>
      <p:sp>
        <p:nvSpPr>
          <p:cNvPr id="219" name="Each option links to AA.org in a new window…"/>
          <p:cNvSpPr txBox="1"/>
          <p:nvPr/>
        </p:nvSpPr>
        <p:spPr>
          <a:xfrm>
            <a:off x="4449136" y="830924"/>
            <a:ext cx="18659465" cy="1415230"/>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defTabSz="627379">
              <a:lnSpc>
                <a:spcPct val="110000"/>
              </a:lnSpc>
              <a:spcBef>
                <a:spcPts val="400"/>
              </a:spcBef>
              <a:defRPr sz="1900">
                <a:effectLst>
                  <a:outerShdw sx="100000" sy="100000" kx="0" ky="0" algn="b" rotWithShape="0" blurRad="57912" dist="28956" dir="3540000">
                    <a:srgbClr val="000000">
                      <a:alpha val="90000"/>
                    </a:srgbClr>
                  </a:outerShdw>
                </a:effectLst>
                <a:latin typeface="Arial"/>
                <a:ea typeface="Arial"/>
                <a:cs typeface="Arial"/>
                <a:sym typeface="Arial"/>
              </a:defRPr>
            </a:pPr>
          </a:p>
          <a:p>
            <a:pPr defTabSz="627379">
              <a:lnSpc>
                <a:spcPct val="110000"/>
              </a:lnSpc>
              <a:defRPr sz="6992">
                <a:solidFill>
                  <a:srgbClr val="F2FF71"/>
                </a:solidFill>
                <a:effectLst>
                  <a:outerShdw sx="100000" sy="100000" kx="0" ky="0" algn="b" rotWithShape="0" blurRad="57912" dist="28956" dir="3540000">
                    <a:srgbClr val="000000">
                      <a:alpha val="90000"/>
                    </a:srgbClr>
                  </a:outerShdw>
                </a:effectLst>
                <a:latin typeface="Arial Narrow"/>
                <a:ea typeface="Arial Narrow"/>
                <a:cs typeface="Arial Narrow"/>
                <a:sym typeface="Arial Narrow"/>
              </a:defRPr>
            </a:pPr>
            <a:r>
              <a:t>Consolidated Pageviews</a:t>
            </a:r>
          </a:p>
        </p:txBody>
      </p:sp>
      <p:sp>
        <p:nvSpPr>
          <p:cNvPr id="220" name="Line"/>
          <p:cNvSpPr/>
          <p:nvPr/>
        </p:nvSpPr>
        <p:spPr>
          <a:xfrm>
            <a:off x="4493714" y="3312609"/>
            <a:ext cx="18544908" cy="1"/>
          </a:xfrm>
          <a:prstGeom prst="line">
            <a:avLst/>
          </a:prstGeom>
          <a:ln w="25400">
            <a:solidFill>
              <a:srgbClr val="FFFFFF"/>
            </a:solidFill>
          </a:ln>
          <a:effectLst>
            <a:outerShdw sx="100000" sy="100000" kx="0" ky="0" algn="b" rotWithShape="0" blurRad="127000" dist="72642" dir="2866504">
              <a:srgbClr val="000000">
                <a:alpha val="80000"/>
              </a:srgbClr>
            </a:outerShdw>
          </a:effectLst>
        </p:spPr>
        <p:txBody>
          <a:bodyPr lIns="45718" tIns="45718" rIns="45718" bIns="45718"/>
          <a:lstStyle/>
          <a:p>
            <a:pPr>
              <a:defRPr>
                <a:solidFill>
                  <a:srgbClr val="FF0000"/>
                </a:solidFill>
              </a:defRPr>
            </a:pPr>
          </a:p>
        </p:txBody>
      </p:sp>
      <p:sp>
        <p:nvSpPr>
          <p:cNvPr id="221" name="Each option links to AA.org in a new window…"/>
          <p:cNvSpPr txBox="1"/>
          <p:nvPr/>
        </p:nvSpPr>
        <p:spPr>
          <a:xfrm>
            <a:off x="4482737" y="11564525"/>
            <a:ext cx="18592262" cy="1238252"/>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defTabSz="520065">
              <a:lnSpc>
                <a:spcPct val="110000"/>
              </a:lnSpc>
              <a:spcBef>
                <a:spcPts val="300"/>
              </a:spcBef>
              <a:defRPr sz="1575">
                <a:effectLst>
                  <a:outerShdw sx="100000" sy="100000" kx="0" ky="0" algn="b" rotWithShape="0" blurRad="48006" dist="24003" dir="3540000">
                    <a:srgbClr val="000000">
                      <a:alpha val="90000"/>
                    </a:srgbClr>
                  </a:outerShdw>
                </a:effectLst>
                <a:latin typeface="Arial"/>
                <a:ea typeface="Arial"/>
                <a:cs typeface="Arial"/>
                <a:sym typeface="Arial"/>
              </a:defRPr>
            </a:pPr>
          </a:p>
          <a:p>
            <a:pPr defTabSz="520065">
              <a:lnSpc>
                <a:spcPct val="110000"/>
              </a:lnSpc>
              <a:defRPr b="1" sz="3024">
                <a:solidFill>
                  <a:srgbClr val="F2FF71"/>
                </a:solidFill>
                <a:effectLst>
                  <a:outerShdw sx="100000" sy="100000" kx="0" ky="0" algn="b" rotWithShape="0" blurRad="48006" dist="24003" dir="3540000">
                    <a:srgbClr val="000000">
                      <a:alpha val="90000"/>
                    </a:srgbClr>
                  </a:outerShdw>
                </a:effectLst>
                <a:latin typeface="Arial Narrow"/>
                <a:ea typeface="Arial Narrow"/>
                <a:cs typeface="Arial Narrow"/>
                <a:sym typeface="Arial Narrow"/>
              </a:defRPr>
            </a:pPr>
            <a:r>
              <a:t>TIAA-forum.org</a:t>
            </a:r>
          </a:p>
        </p:txBody>
      </p:sp>
      <p:sp>
        <p:nvSpPr>
          <p:cNvPr id="222" name="Each option links to AA.org in a new window…"/>
          <p:cNvSpPr txBox="1"/>
          <p:nvPr/>
        </p:nvSpPr>
        <p:spPr>
          <a:xfrm>
            <a:off x="1298747" y="11691833"/>
            <a:ext cx="2732944" cy="880913"/>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algn="l" defTabSz="825500">
              <a:spcBef>
                <a:spcPts val="600"/>
              </a:spcBef>
              <a:defRPr sz="1700">
                <a:effectLst>
                  <a:outerShdw sx="100000" sy="100000" kx="0" ky="0" algn="b" rotWithShape="0" blurRad="76200" dist="38100" dir="3540000">
                    <a:srgbClr val="000000">
                      <a:alpha val="90000"/>
                    </a:srgbClr>
                  </a:outerShdw>
                </a:effectLst>
                <a:latin typeface="Arial"/>
                <a:ea typeface="Arial"/>
                <a:cs typeface="Arial"/>
                <a:sym typeface="Arial"/>
              </a:defRPr>
            </a:pPr>
          </a:p>
          <a:p>
            <a:pPr algn="l" defTabSz="825500">
              <a:defRPr sz="1700">
                <a:solidFill>
                  <a:srgbClr val="F2FF71"/>
                </a:solidFill>
                <a:effectLst>
                  <a:outerShdw sx="100000" sy="100000" kx="0" ky="0" algn="b" rotWithShape="0" blurRad="76200" dist="38100" dir="3540000">
                    <a:srgbClr val="000000">
                      <a:alpha val="90000"/>
                    </a:srgbClr>
                  </a:outerShdw>
                </a:effectLst>
                <a:latin typeface="Arial"/>
                <a:ea typeface="Arial"/>
                <a:cs typeface="Arial"/>
                <a:sym typeface="Arial"/>
              </a:defRPr>
            </a:pPr>
            <a:r>
              <a:t>13 of 17 – 08.15.23</a:t>
            </a:r>
          </a:p>
        </p:txBody>
      </p:sp>
      <p:pic>
        <p:nvPicPr>
          <p:cNvPr id="223" name="Consolidated-Pageviews.png" descr="Consolidated-Pageviews.png"/>
          <p:cNvPicPr>
            <a:picLocks noChangeAspect="1"/>
          </p:cNvPicPr>
          <p:nvPr/>
        </p:nvPicPr>
        <p:blipFill>
          <a:blip r:embed="rId3">
            <a:extLst/>
          </a:blip>
          <a:stretch>
            <a:fillRect/>
          </a:stretch>
        </p:blipFill>
        <p:spPr>
          <a:xfrm>
            <a:off x="4461143" y="2584256"/>
            <a:ext cx="18610051" cy="8388661"/>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E3480"/>
            </a:gs>
            <a:gs pos="0">
              <a:srgbClr val="31348A"/>
            </a:gs>
            <a:gs pos="65046">
              <a:srgbClr val="333399"/>
            </a:gs>
            <a:gs pos="82917">
              <a:srgbClr val="2F4BAA"/>
            </a:gs>
            <a:gs pos="100000">
              <a:schemeClr val="accent1"/>
            </a:gs>
          </a:gsLst>
          <a:lin ang="4705855" scaled="0"/>
        </a:gradFill>
      </p:bgPr>
    </p:bg>
    <p:spTree>
      <p:nvGrpSpPr>
        <p:cNvPr id="1" name=""/>
        <p:cNvGrpSpPr/>
        <p:nvPr/>
      </p:nvGrpSpPr>
      <p:grpSpPr>
        <a:xfrm>
          <a:off x="0" y="0"/>
          <a:ext cx="0" cy="0"/>
          <a:chOff x="0" y="0"/>
          <a:chExt cx="0" cy="0"/>
        </a:xfrm>
      </p:grpSpPr>
      <p:sp>
        <p:nvSpPr>
          <p:cNvPr id="225" name="Rectangle"/>
          <p:cNvSpPr/>
          <p:nvPr/>
        </p:nvSpPr>
        <p:spPr>
          <a:xfrm>
            <a:off x="-1" y="11538748"/>
            <a:ext cx="24384001" cy="1061514"/>
          </a:xfrm>
          <a:prstGeom prst="rect">
            <a:avLst/>
          </a:prstGeom>
          <a:solidFill>
            <a:schemeClr val="accent1">
              <a:satOff val="-39116"/>
              <a:lumOff val="15539"/>
            </a:schemeClr>
          </a:solidFill>
          <a:ln w="12700">
            <a:miter lim="400000"/>
          </a:ln>
          <a:effectLst>
            <a:outerShdw sx="100000" sy="100000" kx="0" ky="0" algn="b" rotWithShape="0" blurRad="50800" dist="0" dir="18900000">
              <a:srgbClr val="000000">
                <a:alpha val="80000"/>
              </a:srgbClr>
            </a:outerShdw>
          </a:effectLst>
        </p:spPr>
        <p:txBody>
          <a:bodyPr lIns="38099" tIns="38099" rIns="38099" bIns="38099" anchor="ctr"/>
          <a:lstStyle/>
          <a:p>
            <a:pPr/>
          </a:p>
        </p:txBody>
      </p:sp>
      <p:pic>
        <p:nvPicPr>
          <p:cNvPr id="226" name="Title-homepage-image.png" descr="Title-homepage-image.png"/>
          <p:cNvPicPr>
            <a:picLocks noChangeAspect="1"/>
          </p:cNvPicPr>
          <p:nvPr/>
        </p:nvPicPr>
        <p:blipFill>
          <a:blip r:embed="rId2">
            <a:extLst/>
          </a:blip>
          <a:stretch>
            <a:fillRect/>
          </a:stretch>
        </p:blipFill>
        <p:spPr>
          <a:xfrm>
            <a:off x="19636988" y="11564833"/>
            <a:ext cx="3441737" cy="1009344"/>
          </a:xfrm>
          <a:prstGeom prst="rect">
            <a:avLst/>
          </a:prstGeom>
          <a:ln w="25400">
            <a:solidFill>
              <a:srgbClr val="FFFFFF"/>
            </a:solidFill>
          </a:ln>
          <a:effectLst>
            <a:outerShdw sx="100000" sy="100000" kx="0" ky="0" algn="b" rotWithShape="0" blurRad="190500" dist="12700" dir="5400000">
              <a:srgbClr val="000000"/>
            </a:outerShdw>
          </a:effectLst>
        </p:spPr>
      </p:pic>
      <p:sp>
        <p:nvSpPr>
          <p:cNvPr id="227" name="Moved from self-hosted to Discourse.com managed service on 6/15/22…"/>
          <p:cNvSpPr txBox="1"/>
          <p:nvPr/>
        </p:nvSpPr>
        <p:spPr>
          <a:xfrm>
            <a:off x="4692536" y="3750415"/>
            <a:ext cx="8471313" cy="7835899"/>
          </a:xfrm>
          <a:prstGeom prst="rect">
            <a:avLst/>
          </a:prstGeom>
          <a:ln w="12700">
            <a:miter lim="400000"/>
          </a:ln>
          <a:extLst>
            <a:ext uri="{C572A759-6A51-4108-AA02-DFA0A04FC94B}">
              <ma14:wrappingTextBoxFlag xmlns:ma14="http://schemas.microsoft.com/office/mac/drawingml/2011/main" val="1"/>
            </a:ext>
          </a:extLst>
        </p:spPr>
        <p:txBody>
          <a:bodyPr lIns="38099" tIns="38099" rIns="38099" bIns="38099" anchor="ctr">
            <a:spAutoFit/>
          </a:bodyPr>
          <a:lstStyle/>
          <a:p>
            <a:pPr algn="l" defTabSz="825500">
              <a:spcBef>
                <a:spcPts val="1200"/>
              </a:spcBef>
              <a:defRPr b="1" sz="48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M</a:t>
            </a:r>
            <a:r>
              <a:rPr sz="4000"/>
              <a:t>oved from self-hosted to Discourse.com managed service on 6/15/22</a:t>
            </a:r>
          </a:p>
          <a:p>
            <a:pPr marL="360947" indent="-360947" algn="l" defTabSz="825500">
              <a:spcBef>
                <a:spcPts val="1200"/>
              </a:spcBef>
              <a:buClr>
                <a:srgbClr val="F2FF71"/>
              </a:buClr>
              <a:buSzPct val="150000"/>
              <a:buChar char="•"/>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(Mostly) transparent to our members</a:t>
            </a:r>
          </a:p>
          <a:p>
            <a:pPr marL="360947" indent="-360947" algn="l" defTabSz="825500">
              <a:spcBef>
                <a:spcPts val="1200"/>
              </a:spcBef>
              <a:buClr>
                <a:srgbClr val="F2FF71"/>
              </a:buClr>
              <a:buSzPct val="150000"/>
              <a:buChar char="•"/>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Managed service removes administrative vulnerabilities</a:t>
            </a:r>
          </a:p>
          <a:p>
            <a:pPr algn="l" defTabSz="825500">
              <a:spcBef>
                <a:spcPts val="3000"/>
              </a:spcBef>
              <a:defRPr b="1" sz="40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A refresh on our WordPress front end</a:t>
            </a:r>
          </a:p>
          <a:p>
            <a:pPr marL="360947" indent="-360947" algn="l" defTabSz="825500">
              <a:spcBef>
                <a:spcPts val="1200"/>
              </a:spcBef>
              <a:buClr>
                <a:srgbClr val="F2FF71"/>
              </a:buClr>
              <a:buSzPct val="150000"/>
              <a:buChar char="•"/>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A change we’re calling “Forum 2.0”</a:t>
            </a:r>
          </a:p>
          <a:p>
            <a:pPr marL="360947" indent="-360947" algn="l" defTabSz="825500">
              <a:spcBef>
                <a:spcPts val="1200"/>
              </a:spcBef>
              <a:buClr>
                <a:srgbClr val="F2FF71"/>
              </a:buClr>
              <a:buSzPct val="150000"/>
              <a:buChar char="•"/>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Place some “hot topics” outside of our private forum</a:t>
            </a:r>
          </a:p>
          <a:p>
            <a:pPr marL="360947" indent="-360947" algn="l" defTabSz="825500">
              <a:spcBef>
                <a:spcPts val="1200"/>
              </a:spcBef>
              <a:buClr>
                <a:srgbClr val="F2FF71"/>
              </a:buClr>
              <a:buSzPct val="150000"/>
              <a:buChar char="•"/>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Information that could be useful to the fellowship about common items of discussion</a:t>
            </a:r>
          </a:p>
          <a:p>
            <a:pPr marL="360947" indent="-360947" algn="l" defTabSz="825500">
              <a:spcBef>
                <a:spcPts val="1200"/>
              </a:spcBef>
              <a:buClr>
                <a:srgbClr val="F2FF71"/>
              </a:buClr>
              <a:buSzPct val="150000"/>
              <a:buChar char="•"/>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Improved SEO, new theme/look, more utility for our community and beyond</a:t>
            </a:r>
          </a:p>
          <a:p>
            <a:pPr marL="360947" indent="-360947" algn="l" defTabSz="825500">
              <a:spcBef>
                <a:spcPts val="1200"/>
              </a:spcBef>
              <a:buClr>
                <a:srgbClr val="F2FF71"/>
              </a:buClr>
              <a:buSzPct val="150000"/>
              <a:buChar char="•"/>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p>
        </p:txBody>
      </p:sp>
      <p:sp>
        <p:nvSpPr>
          <p:cNvPr id="228" name="Each option links to AA.org in a new window…"/>
          <p:cNvSpPr txBox="1"/>
          <p:nvPr/>
        </p:nvSpPr>
        <p:spPr>
          <a:xfrm>
            <a:off x="4449136" y="1238939"/>
            <a:ext cx="18659463" cy="1947015"/>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defTabSz="825500">
              <a:lnSpc>
                <a:spcPct val="110000"/>
              </a:lnSpc>
              <a:spcBef>
                <a:spcPts val="600"/>
              </a:spcBef>
              <a:defRPr sz="2500">
                <a:effectLst>
                  <a:outerShdw sx="100000" sy="100000" kx="0" ky="0" algn="b" rotWithShape="0" blurRad="76200" dist="38100" dir="3540000">
                    <a:srgbClr val="000000">
                      <a:alpha val="90000"/>
                    </a:srgbClr>
                  </a:outerShdw>
                </a:effectLst>
                <a:latin typeface="Arial"/>
                <a:ea typeface="Arial"/>
                <a:cs typeface="Arial"/>
                <a:sym typeface="Arial"/>
              </a:defRPr>
            </a:pPr>
          </a:p>
          <a:p>
            <a:pPr defTabSz="825500">
              <a:lnSpc>
                <a:spcPct val="110000"/>
              </a:lnSpc>
              <a:defRPr sz="72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What’s new and upcoming?</a:t>
            </a:r>
          </a:p>
        </p:txBody>
      </p:sp>
      <p:sp>
        <p:nvSpPr>
          <p:cNvPr id="229" name="Line"/>
          <p:cNvSpPr/>
          <p:nvPr/>
        </p:nvSpPr>
        <p:spPr>
          <a:xfrm>
            <a:off x="4493714" y="3312609"/>
            <a:ext cx="18544908" cy="1"/>
          </a:xfrm>
          <a:prstGeom prst="line">
            <a:avLst/>
          </a:prstGeom>
          <a:ln w="25400">
            <a:solidFill>
              <a:srgbClr val="FFFFFF"/>
            </a:solidFill>
          </a:ln>
          <a:effectLst>
            <a:outerShdw sx="100000" sy="100000" kx="0" ky="0" algn="b" rotWithShape="0" blurRad="127000" dist="72642" dir="2866504">
              <a:srgbClr val="000000">
                <a:alpha val="80000"/>
              </a:srgbClr>
            </a:outerShdw>
          </a:effectLst>
        </p:spPr>
        <p:txBody>
          <a:bodyPr lIns="45718" tIns="45718" rIns="45718" bIns="45718"/>
          <a:lstStyle/>
          <a:p>
            <a:pPr>
              <a:defRPr>
                <a:solidFill>
                  <a:srgbClr val="FF0000"/>
                </a:solidFill>
              </a:defRPr>
            </a:pPr>
          </a:p>
        </p:txBody>
      </p:sp>
      <p:sp>
        <p:nvSpPr>
          <p:cNvPr id="230" name="Growth…"/>
          <p:cNvSpPr txBox="1"/>
          <p:nvPr/>
        </p:nvSpPr>
        <p:spPr>
          <a:xfrm>
            <a:off x="14065135" y="3846879"/>
            <a:ext cx="8190910" cy="8356599"/>
          </a:xfrm>
          <a:prstGeom prst="rect">
            <a:avLst/>
          </a:prstGeom>
          <a:ln w="12700">
            <a:miter lim="400000"/>
          </a:ln>
          <a:extLst>
            <a:ext uri="{C572A759-6A51-4108-AA02-DFA0A04FC94B}">
              <ma14:wrappingTextBoxFlag xmlns:ma14="http://schemas.microsoft.com/office/mac/drawingml/2011/main" val="1"/>
            </a:ext>
          </a:extLst>
        </p:spPr>
        <p:txBody>
          <a:bodyPr lIns="38099" tIns="38099" rIns="38099" bIns="38099" anchor="ctr">
            <a:spAutoFit/>
          </a:bodyPr>
          <a:lstStyle/>
          <a:p>
            <a:pPr algn="l" defTabSz="825500">
              <a:spcBef>
                <a:spcPts val="1200"/>
              </a:spcBef>
              <a:defRPr b="1" sz="40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Growth</a:t>
            </a:r>
          </a:p>
          <a:p>
            <a:pPr marL="360947" indent="-360947" algn="l" defTabSz="825500">
              <a:spcBef>
                <a:spcPts val="1200"/>
              </a:spcBef>
              <a:buClr>
                <a:srgbClr val="F2FF71"/>
              </a:buClr>
              <a:buSzPct val="150000"/>
              <a:buChar char="•"/>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Adding a new “interest group” for people supporting</a:t>
            </a:r>
            <a:br/>
            <a:r>
              <a:t>AA Archives work</a:t>
            </a:r>
          </a:p>
          <a:p>
            <a:pPr marL="360947" indent="-360947" algn="l" defTabSz="825500">
              <a:spcBef>
                <a:spcPts val="1200"/>
              </a:spcBef>
              <a:buClr>
                <a:srgbClr val="F2FF71"/>
              </a:buClr>
              <a:buSzPct val="150000"/>
              <a:buChar char="•"/>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Communicate more with people who might find utility</a:t>
            </a:r>
            <a:br/>
            <a:r>
              <a:t>in our forum – </a:t>
            </a:r>
            <a:r>
              <a:rPr i="1"/>
              <a:t>(Intergroups, Districts, Areas, Groups, Workshops, Conventions, etc.)</a:t>
            </a:r>
            <a:endParaRPr i="1"/>
          </a:p>
          <a:p>
            <a:pPr algn="l" defTabSz="825500">
              <a:spcBef>
                <a:spcPts val="3000"/>
              </a:spcBef>
              <a:defRPr b="1" sz="40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Continuous improvement</a:t>
            </a:r>
          </a:p>
          <a:p>
            <a:pPr marL="360947" indent="-360947" algn="l" defTabSz="825500">
              <a:spcBef>
                <a:spcPts val="1200"/>
              </a:spcBef>
              <a:buClr>
                <a:srgbClr val="F2FF71"/>
              </a:buClr>
              <a:buSzPct val="150000"/>
              <a:buChar char="•"/>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New Member Guide developed</a:t>
            </a:r>
          </a:p>
          <a:p>
            <a:pPr marL="360947" indent="-360947" algn="l" defTabSz="825500">
              <a:spcBef>
                <a:spcPts val="1200"/>
              </a:spcBef>
              <a:buClr>
                <a:srgbClr val="F2FF71"/>
              </a:buClr>
              <a:buSzPct val="150000"/>
              <a:buChar char="•"/>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Improved security</a:t>
            </a:r>
          </a:p>
          <a:p>
            <a:pPr marL="360947" indent="-360947" algn="l" defTabSz="825500">
              <a:spcBef>
                <a:spcPts val="1200"/>
              </a:spcBef>
              <a:buClr>
                <a:srgbClr val="F2FF71"/>
              </a:buClr>
              <a:buSzPct val="150000"/>
              <a:buChar char="•"/>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Videos, new and improved features, and tools</a:t>
            </a:r>
          </a:p>
          <a:p>
            <a:pPr algn="l" defTabSz="825500">
              <a:spcBef>
                <a:spcPts val="1200"/>
              </a:spcBef>
              <a:defRPr sz="36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p>
          <a:p>
            <a:pPr algn="l" defTabSz="825500">
              <a:spcBef>
                <a:spcPts val="1200"/>
              </a:spcBef>
              <a:defRPr sz="36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p>
          <a:p>
            <a:pPr marL="360947" indent="-360947" algn="l" defTabSz="825500">
              <a:spcBef>
                <a:spcPts val="1200"/>
              </a:spcBef>
              <a:buClr>
                <a:srgbClr val="F2FF71"/>
              </a:buClr>
              <a:buSzPct val="150000"/>
              <a:buChar char="•"/>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p>
        </p:txBody>
      </p:sp>
      <p:sp>
        <p:nvSpPr>
          <p:cNvPr id="231" name="Each option links to AA.org in a new window…"/>
          <p:cNvSpPr txBox="1"/>
          <p:nvPr/>
        </p:nvSpPr>
        <p:spPr>
          <a:xfrm>
            <a:off x="4482737" y="11564525"/>
            <a:ext cx="18592262" cy="1238252"/>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defTabSz="520065">
              <a:lnSpc>
                <a:spcPct val="110000"/>
              </a:lnSpc>
              <a:spcBef>
                <a:spcPts val="300"/>
              </a:spcBef>
              <a:defRPr sz="1575">
                <a:effectLst>
                  <a:outerShdw sx="100000" sy="100000" kx="0" ky="0" algn="b" rotWithShape="0" blurRad="48006" dist="24003" dir="3540000">
                    <a:srgbClr val="000000">
                      <a:alpha val="90000"/>
                    </a:srgbClr>
                  </a:outerShdw>
                </a:effectLst>
                <a:latin typeface="Arial"/>
                <a:ea typeface="Arial"/>
                <a:cs typeface="Arial"/>
                <a:sym typeface="Arial"/>
              </a:defRPr>
            </a:pPr>
          </a:p>
          <a:p>
            <a:pPr defTabSz="520065">
              <a:lnSpc>
                <a:spcPct val="110000"/>
              </a:lnSpc>
              <a:defRPr b="1" sz="3024">
                <a:solidFill>
                  <a:srgbClr val="F2FF71"/>
                </a:solidFill>
                <a:effectLst>
                  <a:outerShdw sx="100000" sy="100000" kx="0" ky="0" algn="b" rotWithShape="0" blurRad="48006" dist="24003" dir="3540000">
                    <a:srgbClr val="000000">
                      <a:alpha val="90000"/>
                    </a:srgbClr>
                  </a:outerShdw>
                </a:effectLst>
                <a:latin typeface="Arial Narrow"/>
                <a:ea typeface="Arial Narrow"/>
                <a:cs typeface="Arial Narrow"/>
                <a:sym typeface="Arial Narrow"/>
              </a:defRPr>
            </a:pPr>
            <a:r>
              <a:t>TIAA-forum.org</a:t>
            </a:r>
          </a:p>
        </p:txBody>
      </p:sp>
      <p:sp>
        <p:nvSpPr>
          <p:cNvPr id="232" name="Each option links to AA.org in a new window…"/>
          <p:cNvSpPr txBox="1"/>
          <p:nvPr/>
        </p:nvSpPr>
        <p:spPr>
          <a:xfrm>
            <a:off x="1298747" y="11691833"/>
            <a:ext cx="2732944" cy="880913"/>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algn="l" defTabSz="825500">
              <a:spcBef>
                <a:spcPts val="600"/>
              </a:spcBef>
              <a:defRPr sz="1700">
                <a:effectLst>
                  <a:outerShdw sx="100000" sy="100000" kx="0" ky="0" algn="b" rotWithShape="0" blurRad="76200" dist="38100" dir="3540000">
                    <a:srgbClr val="000000">
                      <a:alpha val="90000"/>
                    </a:srgbClr>
                  </a:outerShdw>
                </a:effectLst>
                <a:latin typeface="Arial"/>
                <a:ea typeface="Arial"/>
                <a:cs typeface="Arial"/>
                <a:sym typeface="Arial"/>
              </a:defRPr>
            </a:pPr>
          </a:p>
          <a:p>
            <a:pPr algn="l" defTabSz="825500">
              <a:defRPr sz="1700">
                <a:solidFill>
                  <a:srgbClr val="F2FF71"/>
                </a:solidFill>
                <a:effectLst>
                  <a:outerShdw sx="100000" sy="100000" kx="0" ky="0" algn="b" rotWithShape="0" blurRad="76200" dist="38100" dir="3540000">
                    <a:srgbClr val="000000">
                      <a:alpha val="90000"/>
                    </a:srgbClr>
                  </a:outerShdw>
                </a:effectLst>
                <a:latin typeface="Arial"/>
                <a:ea typeface="Arial"/>
                <a:cs typeface="Arial"/>
                <a:sym typeface="Arial"/>
              </a:defRPr>
            </a:pPr>
            <a:r>
              <a:t>14 of 17 – 08.15.23</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E3480"/>
            </a:gs>
            <a:gs pos="0">
              <a:srgbClr val="31348A"/>
            </a:gs>
            <a:gs pos="65046">
              <a:srgbClr val="333399"/>
            </a:gs>
            <a:gs pos="82917">
              <a:srgbClr val="2F4BAA"/>
            </a:gs>
            <a:gs pos="100000">
              <a:schemeClr val="accent1"/>
            </a:gs>
          </a:gsLst>
          <a:lin ang="4705855" scaled="0"/>
        </a:gradFill>
      </p:bgPr>
    </p:bg>
    <p:spTree>
      <p:nvGrpSpPr>
        <p:cNvPr id="1" name=""/>
        <p:cNvGrpSpPr/>
        <p:nvPr/>
      </p:nvGrpSpPr>
      <p:grpSpPr>
        <a:xfrm>
          <a:off x="0" y="0"/>
          <a:ext cx="0" cy="0"/>
          <a:chOff x="0" y="0"/>
          <a:chExt cx="0" cy="0"/>
        </a:xfrm>
      </p:grpSpPr>
      <p:sp>
        <p:nvSpPr>
          <p:cNvPr id="234" name="Rectangle"/>
          <p:cNvSpPr/>
          <p:nvPr/>
        </p:nvSpPr>
        <p:spPr>
          <a:xfrm>
            <a:off x="-1" y="11538748"/>
            <a:ext cx="24384001" cy="1061514"/>
          </a:xfrm>
          <a:prstGeom prst="rect">
            <a:avLst/>
          </a:prstGeom>
          <a:solidFill>
            <a:schemeClr val="accent1">
              <a:satOff val="-39116"/>
              <a:lumOff val="15539"/>
            </a:schemeClr>
          </a:solidFill>
          <a:ln w="12700">
            <a:miter lim="400000"/>
          </a:ln>
          <a:effectLst>
            <a:outerShdw sx="100000" sy="100000" kx="0" ky="0" algn="b" rotWithShape="0" blurRad="50800" dist="0" dir="18900000">
              <a:srgbClr val="000000">
                <a:alpha val="80000"/>
              </a:srgbClr>
            </a:outerShdw>
          </a:effectLst>
        </p:spPr>
        <p:txBody>
          <a:bodyPr lIns="38099" tIns="38099" rIns="38099" bIns="38099" anchor="ctr"/>
          <a:lstStyle/>
          <a:p>
            <a:pPr/>
          </a:p>
        </p:txBody>
      </p:sp>
      <p:pic>
        <p:nvPicPr>
          <p:cNvPr id="235" name="Title-homepage-image.png" descr="Title-homepage-image.png"/>
          <p:cNvPicPr>
            <a:picLocks noChangeAspect="1"/>
          </p:cNvPicPr>
          <p:nvPr/>
        </p:nvPicPr>
        <p:blipFill>
          <a:blip r:embed="rId2">
            <a:extLst/>
          </a:blip>
          <a:stretch>
            <a:fillRect/>
          </a:stretch>
        </p:blipFill>
        <p:spPr>
          <a:xfrm>
            <a:off x="19636988" y="11564833"/>
            <a:ext cx="3441737" cy="1009344"/>
          </a:xfrm>
          <a:prstGeom prst="rect">
            <a:avLst/>
          </a:prstGeom>
          <a:ln w="25400">
            <a:solidFill>
              <a:srgbClr val="FFFFFF"/>
            </a:solidFill>
          </a:ln>
          <a:effectLst>
            <a:outerShdw sx="100000" sy="100000" kx="0" ky="0" algn="b" rotWithShape="0" blurRad="190500" dist="12700" dir="5400000">
              <a:srgbClr val="000000"/>
            </a:outerShdw>
          </a:effectLst>
        </p:spPr>
      </p:pic>
      <p:sp>
        <p:nvSpPr>
          <p:cNvPr id="236" name="Each option links to AA.org in a new window…"/>
          <p:cNvSpPr txBox="1"/>
          <p:nvPr/>
        </p:nvSpPr>
        <p:spPr>
          <a:xfrm>
            <a:off x="4449136" y="1365939"/>
            <a:ext cx="18659463" cy="1674863"/>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defTabSz="825500">
              <a:lnSpc>
                <a:spcPct val="110000"/>
              </a:lnSpc>
              <a:defRPr sz="90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rPr i="1" sz="8000">
                <a:solidFill>
                  <a:srgbClr val="FFFFFF"/>
                </a:solidFill>
              </a:rPr>
              <a:t>(shameless)</a:t>
            </a:r>
            <a:r>
              <a:t> </a:t>
            </a:r>
            <a:r>
              <a:rPr sz="9600"/>
              <a:t>Plug for help</a:t>
            </a:r>
          </a:p>
        </p:txBody>
      </p:sp>
      <p:sp>
        <p:nvSpPr>
          <p:cNvPr id="237" name="Line"/>
          <p:cNvSpPr/>
          <p:nvPr/>
        </p:nvSpPr>
        <p:spPr>
          <a:xfrm>
            <a:off x="4493714" y="3312609"/>
            <a:ext cx="18544908" cy="1"/>
          </a:xfrm>
          <a:prstGeom prst="line">
            <a:avLst/>
          </a:prstGeom>
          <a:ln w="25400">
            <a:solidFill>
              <a:srgbClr val="FFFFFF"/>
            </a:solidFill>
          </a:ln>
          <a:effectLst>
            <a:outerShdw sx="100000" sy="100000" kx="0" ky="0" algn="b" rotWithShape="0" blurRad="127000" dist="72642" dir="2866504">
              <a:srgbClr val="000000">
                <a:alpha val="80000"/>
              </a:srgbClr>
            </a:outerShdw>
          </a:effectLst>
        </p:spPr>
        <p:txBody>
          <a:bodyPr lIns="45718" tIns="45718" rIns="45718" bIns="45718"/>
          <a:lstStyle/>
          <a:p>
            <a:pPr>
              <a:defRPr>
                <a:solidFill>
                  <a:srgbClr val="FF0000"/>
                </a:solidFill>
              </a:defRPr>
            </a:pPr>
          </a:p>
        </p:txBody>
      </p:sp>
      <p:sp>
        <p:nvSpPr>
          <p:cNvPr id="238" name="Admin Team…"/>
          <p:cNvSpPr txBox="1"/>
          <p:nvPr/>
        </p:nvSpPr>
        <p:spPr>
          <a:xfrm>
            <a:off x="4641735" y="4320701"/>
            <a:ext cx="9236008" cy="7175499"/>
          </a:xfrm>
          <a:prstGeom prst="rect">
            <a:avLst/>
          </a:prstGeom>
          <a:ln w="12700">
            <a:miter lim="400000"/>
          </a:ln>
          <a:extLst>
            <a:ext uri="{C572A759-6A51-4108-AA02-DFA0A04FC94B}">
              <ma14:wrappingTextBoxFlag xmlns:ma14="http://schemas.microsoft.com/office/mac/drawingml/2011/main" val="1"/>
            </a:ext>
          </a:extLst>
        </p:spPr>
        <p:txBody>
          <a:bodyPr lIns="38099" tIns="38099" rIns="38099" bIns="38099" anchor="ctr">
            <a:spAutoFit/>
          </a:bodyPr>
          <a:lstStyle/>
          <a:p>
            <a:pPr marL="360947" indent="-360947" algn="l" defTabSz="825500">
              <a:spcBef>
                <a:spcPts val="1200"/>
              </a:spcBef>
              <a:buClr>
                <a:srgbClr val="F2FF71"/>
              </a:buClr>
              <a:buSzPct val="150000"/>
              <a:buChar char="•"/>
              <a:defRPr sz="4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Admin Team</a:t>
            </a:r>
          </a:p>
          <a:p>
            <a:pPr marL="546100" indent="-228600" algn="l" defTabSz="825500">
              <a:spcBef>
                <a:spcPts val="1200"/>
              </a:spcBef>
              <a:buSzPct val="100000"/>
              <a:buChar char="•"/>
              <a:defRPr sz="4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Community Management Team</a:t>
            </a:r>
          </a:p>
          <a:p>
            <a:pPr marL="546100" indent="-228600" algn="l" defTabSz="825500">
              <a:spcBef>
                <a:spcPts val="1200"/>
              </a:spcBef>
              <a:buSzPct val="100000"/>
              <a:buChar char="•"/>
              <a:defRPr sz="4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Platform team</a:t>
            </a:r>
          </a:p>
          <a:p>
            <a:pPr marL="742950" indent="-171450" algn="l" defTabSz="825500">
              <a:spcBef>
                <a:spcPts val="1200"/>
              </a:spcBef>
              <a:buClr>
                <a:srgbClr val="FFFFFF"/>
              </a:buClr>
              <a:buSzPct val="100000"/>
              <a:buChar char="‣"/>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  </a:t>
            </a:r>
            <a:r>
              <a:rPr>
                <a:solidFill>
                  <a:srgbClr val="F2FF71"/>
                </a:solidFill>
              </a:rPr>
              <a:t>Front-end design / UI experience</a:t>
            </a:r>
            <a:endParaRPr>
              <a:solidFill>
                <a:srgbClr val="F2FF71"/>
              </a:solidFill>
            </a:endParaRPr>
          </a:p>
          <a:p>
            <a:pPr marL="742950" indent="-171450" algn="l" defTabSz="825500">
              <a:spcBef>
                <a:spcPts val="1200"/>
              </a:spcBef>
              <a:buClr>
                <a:srgbClr val="FFFFFF"/>
              </a:buClr>
              <a:buSzPct val="100000"/>
              <a:buChar char="‣"/>
              <a:defRPr sz="30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  WordPress experience</a:t>
            </a:r>
          </a:p>
          <a:p>
            <a:pPr marL="742950" indent="-171450" algn="l" defTabSz="825500">
              <a:spcBef>
                <a:spcPts val="1200"/>
              </a:spcBef>
              <a:buClr>
                <a:srgbClr val="FFFFFF"/>
              </a:buClr>
              <a:buSzPct val="100000"/>
              <a:buChar char="‣"/>
              <a:defRPr sz="30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  Rails/Ember/Docker programming and support experience</a:t>
            </a:r>
          </a:p>
          <a:p>
            <a:pPr marL="742950" indent="-171450" algn="l" defTabSz="825500">
              <a:spcBef>
                <a:spcPts val="1200"/>
              </a:spcBef>
              <a:buClr>
                <a:srgbClr val="FFFFFF"/>
              </a:buClr>
              <a:buSzPct val="100000"/>
              <a:buChar char="‣"/>
              <a:defRPr sz="30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  Community development and support</a:t>
            </a:r>
          </a:p>
          <a:p>
            <a:pPr marL="360947" indent="-360947" algn="l" defTabSz="825500">
              <a:spcBef>
                <a:spcPts val="1200"/>
              </a:spcBef>
              <a:buClr>
                <a:srgbClr val="F2FF71"/>
              </a:buClr>
              <a:buSzPct val="150000"/>
              <a:buChar char="•"/>
              <a:defRPr sz="4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Board</a:t>
            </a:r>
          </a:p>
          <a:p>
            <a:pPr marL="360947" indent="-360947" algn="l" defTabSz="825500">
              <a:spcBef>
                <a:spcPts val="1200"/>
              </a:spcBef>
              <a:buClr>
                <a:srgbClr val="F2FF71"/>
              </a:buClr>
              <a:buSzPct val="150000"/>
              <a:buChar char="•"/>
              <a:defRPr sz="4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Members' Meeting is held virtually in</a:t>
            </a:r>
            <a:br/>
            <a:r>
              <a:t>December of each year</a:t>
            </a:r>
          </a:p>
        </p:txBody>
      </p:sp>
      <p:sp>
        <p:nvSpPr>
          <p:cNvPr id="239" name="Rectangle"/>
          <p:cNvSpPr/>
          <p:nvPr/>
        </p:nvSpPr>
        <p:spPr>
          <a:xfrm>
            <a:off x="15371162" y="4358108"/>
            <a:ext cx="6461230" cy="6377873"/>
          </a:xfrm>
          <a:prstGeom prst="rect">
            <a:avLst/>
          </a:prstGeom>
          <a:solidFill>
            <a:schemeClr val="accent1">
              <a:satOff val="-39116"/>
              <a:lumOff val="15539"/>
            </a:schemeClr>
          </a:solidFill>
          <a:ln w="25400">
            <a:solidFill>
              <a:srgbClr val="FFFFFF"/>
            </a:solidFill>
          </a:ln>
          <a:effectLst>
            <a:outerShdw sx="100000" sy="100000" kx="0" ky="0" algn="b" rotWithShape="0" blurRad="190500" dist="12700" dir="5400000">
              <a:srgbClr val="000000">
                <a:alpha val="66984"/>
              </a:srgbClr>
            </a:outerShdw>
          </a:effectLst>
        </p:spPr>
        <p:txBody>
          <a:bodyPr lIns="38099" tIns="38099" rIns="38099" bIns="38099" anchor="ctr"/>
          <a:lstStyle/>
          <a:p>
            <a:pPr/>
          </a:p>
        </p:txBody>
      </p:sp>
      <p:sp>
        <p:nvSpPr>
          <p:cNvPr id="240" name="Join…"/>
          <p:cNvSpPr txBox="1"/>
          <p:nvPr/>
        </p:nvSpPr>
        <p:spPr>
          <a:xfrm>
            <a:off x="14344535" y="4895826"/>
            <a:ext cx="8190910" cy="6515099"/>
          </a:xfrm>
          <a:prstGeom prst="rect">
            <a:avLst/>
          </a:prstGeom>
          <a:ln w="12700">
            <a:miter lim="400000"/>
          </a:ln>
          <a:extLst>
            <a:ext uri="{C572A759-6A51-4108-AA02-DFA0A04FC94B}">
              <ma14:wrappingTextBoxFlag xmlns:ma14="http://schemas.microsoft.com/office/mac/drawingml/2011/main" val="1"/>
            </a:ext>
          </a:extLst>
        </p:spPr>
        <p:txBody>
          <a:bodyPr lIns="38099" tIns="38099" rIns="38099" bIns="38099" anchor="ctr">
            <a:spAutoFit/>
          </a:bodyPr>
          <a:lstStyle/>
          <a:p>
            <a:pPr defTabSz="825500">
              <a:spcBef>
                <a:spcPts val="1200"/>
              </a:spcBef>
              <a:buClr>
                <a:srgbClr val="F2FF71"/>
              </a:buClr>
              <a:defRPr b="1" sz="6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Join</a:t>
            </a:r>
          </a:p>
          <a:p>
            <a:pPr defTabSz="825500">
              <a:spcBef>
                <a:spcPts val="1200"/>
              </a:spcBef>
              <a:buClr>
                <a:srgbClr val="F2FF71"/>
              </a:buClr>
              <a:defRPr b="1" sz="6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Participate</a:t>
            </a:r>
          </a:p>
          <a:p>
            <a:pPr defTabSz="825500">
              <a:spcBef>
                <a:spcPts val="1200"/>
              </a:spcBef>
              <a:buClr>
                <a:srgbClr val="F2FF71"/>
              </a:buClr>
              <a:defRPr b="1" sz="6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Contribute</a:t>
            </a:r>
          </a:p>
          <a:p>
            <a:pPr defTabSz="825500">
              <a:spcBef>
                <a:spcPts val="1200"/>
              </a:spcBef>
              <a:buClr>
                <a:srgbClr val="F2FF71"/>
              </a:buClr>
              <a:defRPr b="1" sz="6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Tell Your Friends</a:t>
            </a:r>
          </a:p>
          <a:p>
            <a:pPr defTabSz="825500">
              <a:spcBef>
                <a:spcPts val="1200"/>
              </a:spcBef>
              <a:buClr>
                <a:srgbClr val="F2FF71"/>
              </a:buClr>
              <a:defRPr b="1" sz="6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Volunteer</a:t>
            </a:r>
          </a:p>
          <a:p>
            <a:pPr marL="360947" indent="-360947" algn="l" defTabSz="825500">
              <a:spcBef>
                <a:spcPts val="1200"/>
              </a:spcBef>
              <a:buClr>
                <a:srgbClr val="F2FF71"/>
              </a:buClr>
              <a:buSzPct val="150000"/>
              <a:buChar char="•"/>
              <a:defRPr sz="4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p>
        </p:txBody>
      </p:sp>
      <p:sp>
        <p:nvSpPr>
          <p:cNvPr id="241" name="Each option links to AA.org in a new window…"/>
          <p:cNvSpPr txBox="1"/>
          <p:nvPr/>
        </p:nvSpPr>
        <p:spPr>
          <a:xfrm>
            <a:off x="4482737" y="11564525"/>
            <a:ext cx="18592262" cy="1238252"/>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defTabSz="520065">
              <a:lnSpc>
                <a:spcPct val="110000"/>
              </a:lnSpc>
              <a:spcBef>
                <a:spcPts val="300"/>
              </a:spcBef>
              <a:defRPr sz="1575">
                <a:effectLst>
                  <a:outerShdw sx="100000" sy="100000" kx="0" ky="0" algn="b" rotWithShape="0" blurRad="48006" dist="24003" dir="3540000">
                    <a:srgbClr val="000000">
                      <a:alpha val="90000"/>
                    </a:srgbClr>
                  </a:outerShdw>
                </a:effectLst>
                <a:latin typeface="Arial"/>
                <a:ea typeface="Arial"/>
                <a:cs typeface="Arial"/>
                <a:sym typeface="Arial"/>
              </a:defRPr>
            </a:pPr>
          </a:p>
          <a:p>
            <a:pPr defTabSz="520065">
              <a:lnSpc>
                <a:spcPct val="110000"/>
              </a:lnSpc>
              <a:defRPr b="1" sz="3024">
                <a:solidFill>
                  <a:srgbClr val="F2FF71"/>
                </a:solidFill>
                <a:effectLst>
                  <a:outerShdw sx="100000" sy="100000" kx="0" ky="0" algn="b" rotWithShape="0" blurRad="48006" dist="24003" dir="3540000">
                    <a:srgbClr val="000000">
                      <a:alpha val="90000"/>
                    </a:srgbClr>
                  </a:outerShdw>
                </a:effectLst>
                <a:latin typeface="Arial Narrow"/>
                <a:ea typeface="Arial Narrow"/>
                <a:cs typeface="Arial Narrow"/>
                <a:sym typeface="Arial Narrow"/>
              </a:defRPr>
            </a:pPr>
            <a:r>
              <a:t>TIAA-forum.org</a:t>
            </a:r>
          </a:p>
        </p:txBody>
      </p:sp>
      <p:sp>
        <p:nvSpPr>
          <p:cNvPr id="242" name="Each option links to AA.org in a new window…"/>
          <p:cNvSpPr txBox="1"/>
          <p:nvPr/>
        </p:nvSpPr>
        <p:spPr>
          <a:xfrm>
            <a:off x="1298747" y="11691833"/>
            <a:ext cx="2732944" cy="880913"/>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algn="l" defTabSz="825500">
              <a:spcBef>
                <a:spcPts val="600"/>
              </a:spcBef>
              <a:defRPr sz="1700">
                <a:effectLst>
                  <a:outerShdw sx="100000" sy="100000" kx="0" ky="0" algn="b" rotWithShape="0" blurRad="76200" dist="38100" dir="3540000">
                    <a:srgbClr val="000000">
                      <a:alpha val="90000"/>
                    </a:srgbClr>
                  </a:outerShdw>
                </a:effectLst>
                <a:latin typeface="Arial"/>
                <a:ea typeface="Arial"/>
                <a:cs typeface="Arial"/>
                <a:sym typeface="Arial"/>
              </a:defRPr>
            </a:pPr>
          </a:p>
          <a:p>
            <a:pPr algn="l" defTabSz="825500">
              <a:defRPr sz="1700">
                <a:solidFill>
                  <a:srgbClr val="F2FF71"/>
                </a:solidFill>
                <a:effectLst>
                  <a:outerShdw sx="100000" sy="100000" kx="0" ky="0" algn="b" rotWithShape="0" blurRad="76200" dist="38100" dir="3540000">
                    <a:srgbClr val="000000">
                      <a:alpha val="90000"/>
                    </a:srgbClr>
                  </a:outerShdw>
                </a:effectLst>
                <a:latin typeface="Arial"/>
                <a:ea typeface="Arial"/>
                <a:cs typeface="Arial"/>
                <a:sym typeface="Arial"/>
              </a:defRPr>
            </a:pPr>
            <a:r>
              <a:t>15 of 17 – 08.15.23</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E3480"/>
            </a:gs>
            <a:gs pos="0">
              <a:srgbClr val="31348A"/>
            </a:gs>
            <a:gs pos="65046">
              <a:srgbClr val="333399"/>
            </a:gs>
            <a:gs pos="82917">
              <a:srgbClr val="2F4BAA"/>
            </a:gs>
            <a:gs pos="100000">
              <a:schemeClr val="accent1"/>
            </a:gs>
          </a:gsLst>
          <a:lin ang="4705855" scaled="0"/>
        </a:gradFill>
      </p:bgPr>
    </p:bg>
    <p:spTree>
      <p:nvGrpSpPr>
        <p:cNvPr id="1" name=""/>
        <p:cNvGrpSpPr/>
        <p:nvPr/>
      </p:nvGrpSpPr>
      <p:grpSpPr>
        <a:xfrm>
          <a:off x="0" y="0"/>
          <a:ext cx="0" cy="0"/>
          <a:chOff x="0" y="0"/>
          <a:chExt cx="0" cy="0"/>
        </a:xfrm>
      </p:grpSpPr>
      <p:sp>
        <p:nvSpPr>
          <p:cNvPr id="244" name="Rectangle"/>
          <p:cNvSpPr/>
          <p:nvPr/>
        </p:nvSpPr>
        <p:spPr>
          <a:xfrm>
            <a:off x="-1" y="11538748"/>
            <a:ext cx="24384001" cy="1061514"/>
          </a:xfrm>
          <a:prstGeom prst="rect">
            <a:avLst/>
          </a:prstGeom>
          <a:solidFill>
            <a:schemeClr val="accent1">
              <a:satOff val="-39116"/>
              <a:lumOff val="15539"/>
            </a:schemeClr>
          </a:solidFill>
          <a:ln w="12700">
            <a:miter lim="400000"/>
          </a:ln>
          <a:effectLst>
            <a:outerShdw sx="100000" sy="100000" kx="0" ky="0" algn="b" rotWithShape="0" blurRad="50800" dist="0" dir="18900000">
              <a:srgbClr val="000000">
                <a:alpha val="80000"/>
              </a:srgbClr>
            </a:outerShdw>
          </a:effectLst>
        </p:spPr>
        <p:txBody>
          <a:bodyPr lIns="38099" tIns="38099" rIns="38099" bIns="38099" anchor="ctr"/>
          <a:lstStyle/>
          <a:p>
            <a:pPr/>
          </a:p>
        </p:txBody>
      </p:sp>
      <p:pic>
        <p:nvPicPr>
          <p:cNvPr id="245" name="Title-homepage-image.png" descr="Title-homepage-image.png"/>
          <p:cNvPicPr>
            <a:picLocks noChangeAspect="1"/>
          </p:cNvPicPr>
          <p:nvPr/>
        </p:nvPicPr>
        <p:blipFill>
          <a:blip r:embed="rId2">
            <a:extLst/>
          </a:blip>
          <a:stretch>
            <a:fillRect/>
          </a:stretch>
        </p:blipFill>
        <p:spPr>
          <a:xfrm>
            <a:off x="19636988" y="11564833"/>
            <a:ext cx="3441737" cy="1009344"/>
          </a:xfrm>
          <a:prstGeom prst="rect">
            <a:avLst/>
          </a:prstGeom>
          <a:ln w="25400">
            <a:solidFill>
              <a:srgbClr val="FFFFFF"/>
            </a:solidFill>
          </a:ln>
          <a:effectLst>
            <a:outerShdw sx="100000" sy="100000" kx="0" ky="0" algn="b" rotWithShape="0" blurRad="190500" dist="12700" dir="5400000">
              <a:srgbClr val="000000"/>
            </a:outerShdw>
          </a:effectLst>
        </p:spPr>
      </p:pic>
      <p:sp>
        <p:nvSpPr>
          <p:cNvPr id="246" name="Each option links to AA.org in a new window…"/>
          <p:cNvSpPr txBox="1"/>
          <p:nvPr/>
        </p:nvSpPr>
        <p:spPr>
          <a:xfrm>
            <a:off x="4449136" y="1365939"/>
            <a:ext cx="18659463" cy="1674863"/>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lvl1pPr defTabSz="825500">
              <a:lnSpc>
                <a:spcPct val="110000"/>
              </a:lnSpc>
              <a:defRPr sz="96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lvl1pPr>
          </a:lstStyle>
          <a:p>
            <a:pPr>
              <a:defRPr sz="9000"/>
            </a:pPr>
            <a:r>
              <a:rPr sz="9600"/>
              <a:t>Thank you!</a:t>
            </a:r>
          </a:p>
        </p:txBody>
      </p:sp>
      <p:sp>
        <p:nvSpPr>
          <p:cNvPr id="247" name="Line"/>
          <p:cNvSpPr/>
          <p:nvPr/>
        </p:nvSpPr>
        <p:spPr>
          <a:xfrm>
            <a:off x="4493714" y="3312609"/>
            <a:ext cx="18544908" cy="1"/>
          </a:xfrm>
          <a:prstGeom prst="line">
            <a:avLst/>
          </a:prstGeom>
          <a:ln w="25400">
            <a:solidFill>
              <a:srgbClr val="FFFFFF"/>
            </a:solidFill>
          </a:ln>
          <a:effectLst>
            <a:outerShdw sx="100000" sy="100000" kx="0" ky="0" algn="b" rotWithShape="0" blurRad="127000" dist="72642" dir="2866504">
              <a:srgbClr val="000000">
                <a:alpha val="80000"/>
              </a:srgbClr>
            </a:outerShdw>
          </a:effectLst>
        </p:spPr>
        <p:txBody>
          <a:bodyPr lIns="45718" tIns="45718" rIns="45718" bIns="45718"/>
          <a:lstStyle/>
          <a:p>
            <a:pPr>
              <a:defRPr>
                <a:solidFill>
                  <a:srgbClr val="FF0000"/>
                </a:solidFill>
              </a:defRPr>
            </a:pPr>
          </a:p>
        </p:txBody>
      </p:sp>
      <p:sp>
        <p:nvSpPr>
          <p:cNvPr id="248" name="Forum Board…"/>
          <p:cNvSpPr txBox="1"/>
          <p:nvPr/>
        </p:nvSpPr>
        <p:spPr>
          <a:xfrm>
            <a:off x="4603635" y="4263551"/>
            <a:ext cx="7932193" cy="7340599"/>
          </a:xfrm>
          <a:prstGeom prst="rect">
            <a:avLst/>
          </a:prstGeom>
          <a:ln w="12700">
            <a:miter lim="400000"/>
          </a:ln>
          <a:extLst>
            <a:ext uri="{C572A759-6A51-4108-AA02-DFA0A04FC94B}">
              <ma14:wrappingTextBoxFlag xmlns:ma14="http://schemas.microsoft.com/office/mac/drawingml/2011/main" val="1"/>
            </a:ext>
          </a:extLst>
        </p:spPr>
        <p:txBody>
          <a:bodyPr lIns="38099" tIns="38099" rIns="38099" bIns="38099" anchor="ctr">
            <a:spAutoFit/>
          </a:bodyPr>
          <a:lstStyle/>
          <a:p>
            <a:pPr algn="l" defTabSz="825500">
              <a:spcBef>
                <a:spcPts val="1200"/>
              </a:spcBef>
              <a:defRPr b="1" sz="36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Forum Board</a:t>
            </a:r>
          </a:p>
          <a:p>
            <a:pPr algn="l" defTabSz="825500">
              <a:spcBef>
                <a:spcPts val="1200"/>
              </a:spcBef>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Mike (chair), Cheri, Joel, Lisa, Ross, Sam (treasurer), Scott (secretary), Shap</a:t>
            </a:r>
          </a:p>
          <a:p>
            <a:pPr algn="l" defTabSz="825500">
              <a:spcBef>
                <a:spcPts val="2400"/>
              </a:spcBef>
              <a:defRPr b="1" sz="36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Forum Admin Team</a:t>
            </a:r>
          </a:p>
          <a:p>
            <a:pPr algn="l" defTabSz="825500">
              <a:spcBef>
                <a:spcPts val="1200"/>
              </a:spcBef>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Lew (lead), Dave, Mike, Ross, Tim</a:t>
            </a:r>
          </a:p>
          <a:p>
            <a:pPr algn="l" defTabSz="825500">
              <a:spcBef>
                <a:spcPts val="2400"/>
              </a:spcBef>
              <a:defRPr b="1" sz="36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Admin Platform Sub-team</a:t>
            </a:r>
          </a:p>
          <a:p>
            <a:pPr algn="l" defTabSz="825500">
              <a:spcBef>
                <a:spcPts val="1200"/>
              </a:spcBef>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Tim (lead), Dave, Eric, Lew</a:t>
            </a:r>
          </a:p>
          <a:p>
            <a:pPr algn="l" defTabSz="825500">
              <a:spcBef>
                <a:spcPts val="2400"/>
              </a:spcBef>
              <a:defRPr b="1" sz="36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Admin Community Management Sub-team</a:t>
            </a:r>
          </a:p>
          <a:p>
            <a:pPr algn="l" defTabSz="825500">
              <a:spcBef>
                <a:spcPts val="1200"/>
              </a:spcBef>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Ross (lead), Jeannie, Mike, Shap, Lois, Viv, Brad</a:t>
            </a:r>
          </a:p>
          <a:p>
            <a:pPr algn="l" defTabSz="825500">
              <a:spcBef>
                <a:spcPts val="1200"/>
              </a:spcBef>
              <a:defRPr sz="4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p>
        </p:txBody>
      </p:sp>
      <p:sp>
        <p:nvSpPr>
          <p:cNvPr id="249" name="Rectangle"/>
          <p:cNvSpPr/>
          <p:nvPr/>
        </p:nvSpPr>
        <p:spPr>
          <a:xfrm>
            <a:off x="13252369" y="4507638"/>
            <a:ext cx="9824248" cy="5998312"/>
          </a:xfrm>
          <a:prstGeom prst="rect">
            <a:avLst/>
          </a:prstGeom>
          <a:solidFill>
            <a:schemeClr val="accent1">
              <a:satOff val="-39116"/>
              <a:lumOff val="15539"/>
            </a:schemeClr>
          </a:solidFill>
          <a:ln w="25400">
            <a:solidFill>
              <a:srgbClr val="FFFFFF"/>
            </a:solidFill>
          </a:ln>
          <a:effectLst>
            <a:outerShdw sx="100000" sy="100000" kx="0" ky="0" algn="b" rotWithShape="0" blurRad="190500" dist="12700" dir="5400000">
              <a:srgbClr val="000000">
                <a:alpha val="66984"/>
              </a:srgbClr>
            </a:outerShdw>
          </a:effectLst>
        </p:spPr>
        <p:txBody>
          <a:bodyPr lIns="38099" tIns="38099" rIns="38099" bIns="38099" anchor="ctr"/>
          <a:lstStyle/>
          <a:p>
            <a:pPr/>
          </a:p>
        </p:txBody>
      </p:sp>
      <p:sp>
        <p:nvSpPr>
          <p:cNvPr id="250" name="Each option links to AA.org in a new window…"/>
          <p:cNvSpPr txBox="1"/>
          <p:nvPr/>
        </p:nvSpPr>
        <p:spPr>
          <a:xfrm>
            <a:off x="13511927" y="5137839"/>
            <a:ext cx="9305130" cy="6578918"/>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defTabSz="825500">
              <a:lnSpc>
                <a:spcPct val="110000"/>
              </a:lnSpc>
              <a:defRPr sz="72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But, most of all,</a:t>
            </a:r>
            <a:br/>
            <a:r>
              <a:t>we want to thank</a:t>
            </a:r>
            <a:br/>
            <a:r>
              <a:t>our wonderful members –</a:t>
            </a:r>
            <a:br/>
            <a:r>
              <a:rPr b="1"/>
              <a:t>all of you!</a:t>
            </a:r>
          </a:p>
        </p:txBody>
      </p:sp>
      <p:sp>
        <p:nvSpPr>
          <p:cNvPr id="251" name="Each option links to AA.org in a new window…"/>
          <p:cNvSpPr txBox="1"/>
          <p:nvPr/>
        </p:nvSpPr>
        <p:spPr>
          <a:xfrm>
            <a:off x="4482737" y="11564525"/>
            <a:ext cx="18592262" cy="1238252"/>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defTabSz="520065">
              <a:lnSpc>
                <a:spcPct val="110000"/>
              </a:lnSpc>
              <a:spcBef>
                <a:spcPts val="300"/>
              </a:spcBef>
              <a:defRPr sz="1575">
                <a:effectLst>
                  <a:outerShdw sx="100000" sy="100000" kx="0" ky="0" algn="b" rotWithShape="0" blurRad="48006" dist="24003" dir="3540000">
                    <a:srgbClr val="000000">
                      <a:alpha val="90000"/>
                    </a:srgbClr>
                  </a:outerShdw>
                </a:effectLst>
                <a:latin typeface="Arial"/>
                <a:ea typeface="Arial"/>
                <a:cs typeface="Arial"/>
                <a:sym typeface="Arial"/>
              </a:defRPr>
            </a:pPr>
          </a:p>
          <a:p>
            <a:pPr defTabSz="520065">
              <a:lnSpc>
                <a:spcPct val="110000"/>
              </a:lnSpc>
              <a:defRPr b="1" sz="3024">
                <a:solidFill>
                  <a:srgbClr val="F2FF71"/>
                </a:solidFill>
                <a:effectLst>
                  <a:outerShdw sx="100000" sy="100000" kx="0" ky="0" algn="b" rotWithShape="0" blurRad="48006" dist="24003" dir="3540000">
                    <a:srgbClr val="000000">
                      <a:alpha val="90000"/>
                    </a:srgbClr>
                  </a:outerShdw>
                </a:effectLst>
                <a:latin typeface="Arial Narrow"/>
                <a:ea typeface="Arial Narrow"/>
                <a:cs typeface="Arial Narrow"/>
                <a:sym typeface="Arial Narrow"/>
              </a:defRPr>
            </a:pPr>
            <a:r>
              <a:t>TIAA-forum.org</a:t>
            </a:r>
          </a:p>
        </p:txBody>
      </p:sp>
      <p:sp>
        <p:nvSpPr>
          <p:cNvPr id="252" name="Each option links to AA.org in a new window…"/>
          <p:cNvSpPr txBox="1"/>
          <p:nvPr/>
        </p:nvSpPr>
        <p:spPr>
          <a:xfrm>
            <a:off x="1298747" y="11691833"/>
            <a:ext cx="2732944" cy="880913"/>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algn="l" defTabSz="825500">
              <a:spcBef>
                <a:spcPts val="600"/>
              </a:spcBef>
              <a:defRPr sz="1700">
                <a:effectLst>
                  <a:outerShdw sx="100000" sy="100000" kx="0" ky="0" algn="b" rotWithShape="0" blurRad="76200" dist="38100" dir="3540000">
                    <a:srgbClr val="000000">
                      <a:alpha val="90000"/>
                    </a:srgbClr>
                  </a:outerShdw>
                </a:effectLst>
                <a:latin typeface="Arial"/>
                <a:ea typeface="Arial"/>
                <a:cs typeface="Arial"/>
                <a:sym typeface="Arial"/>
              </a:defRPr>
            </a:pPr>
          </a:p>
          <a:p>
            <a:pPr algn="l" defTabSz="825500">
              <a:defRPr sz="1700">
                <a:solidFill>
                  <a:srgbClr val="F2FF71"/>
                </a:solidFill>
                <a:effectLst>
                  <a:outerShdw sx="100000" sy="100000" kx="0" ky="0" algn="b" rotWithShape="0" blurRad="76200" dist="38100" dir="3540000">
                    <a:srgbClr val="000000">
                      <a:alpha val="90000"/>
                    </a:srgbClr>
                  </a:outerShdw>
                </a:effectLst>
                <a:latin typeface="Arial"/>
                <a:ea typeface="Arial"/>
                <a:cs typeface="Arial"/>
                <a:sym typeface="Arial"/>
              </a:defRPr>
            </a:pPr>
            <a:r>
              <a:t>16 of 17 – 08.15.23</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E3480"/>
            </a:gs>
            <a:gs pos="0">
              <a:srgbClr val="31348A"/>
            </a:gs>
            <a:gs pos="65046">
              <a:srgbClr val="333399"/>
            </a:gs>
            <a:gs pos="82917">
              <a:srgbClr val="2F4BAA"/>
            </a:gs>
            <a:gs pos="100000">
              <a:schemeClr val="accent1"/>
            </a:gs>
          </a:gsLst>
          <a:lin ang="4705855" scaled="0"/>
        </a:gradFill>
      </p:bgPr>
    </p:bg>
    <p:spTree>
      <p:nvGrpSpPr>
        <p:cNvPr id="1" name=""/>
        <p:cNvGrpSpPr/>
        <p:nvPr/>
      </p:nvGrpSpPr>
      <p:grpSpPr>
        <a:xfrm>
          <a:off x="0" y="0"/>
          <a:ext cx="0" cy="0"/>
          <a:chOff x="0" y="0"/>
          <a:chExt cx="0" cy="0"/>
        </a:xfrm>
      </p:grpSpPr>
      <p:sp>
        <p:nvSpPr>
          <p:cNvPr id="254" name="Rectangle"/>
          <p:cNvSpPr/>
          <p:nvPr/>
        </p:nvSpPr>
        <p:spPr>
          <a:xfrm>
            <a:off x="-1" y="11538748"/>
            <a:ext cx="24384001" cy="1061514"/>
          </a:xfrm>
          <a:prstGeom prst="rect">
            <a:avLst/>
          </a:prstGeom>
          <a:solidFill>
            <a:schemeClr val="accent1">
              <a:satOff val="-39116"/>
              <a:lumOff val="15539"/>
            </a:schemeClr>
          </a:solidFill>
          <a:ln w="12700">
            <a:miter lim="400000"/>
          </a:ln>
          <a:effectLst>
            <a:outerShdw sx="100000" sy="100000" kx="0" ky="0" algn="b" rotWithShape="0" blurRad="50800" dist="0" dir="18900000">
              <a:srgbClr val="000000">
                <a:alpha val="80000"/>
              </a:srgbClr>
            </a:outerShdw>
          </a:effectLst>
        </p:spPr>
        <p:txBody>
          <a:bodyPr lIns="38099" tIns="38099" rIns="38099" bIns="38099" anchor="ctr"/>
          <a:lstStyle/>
          <a:p>
            <a:pPr/>
          </a:p>
        </p:txBody>
      </p:sp>
      <p:pic>
        <p:nvPicPr>
          <p:cNvPr id="255" name="Title-homepage-image.png" descr="Title-homepage-image.png"/>
          <p:cNvPicPr>
            <a:picLocks noChangeAspect="1"/>
          </p:cNvPicPr>
          <p:nvPr/>
        </p:nvPicPr>
        <p:blipFill>
          <a:blip r:embed="rId2">
            <a:extLst/>
          </a:blip>
          <a:stretch>
            <a:fillRect/>
          </a:stretch>
        </p:blipFill>
        <p:spPr>
          <a:xfrm>
            <a:off x="19636988" y="11564833"/>
            <a:ext cx="3441737" cy="1009344"/>
          </a:xfrm>
          <a:prstGeom prst="rect">
            <a:avLst/>
          </a:prstGeom>
          <a:ln w="25400">
            <a:solidFill>
              <a:srgbClr val="FFFFFF"/>
            </a:solidFill>
          </a:ln>
          <a:effectLst>
            <a:outerShdw sx="100000" sy="100000" kx="0" ky="0" algn="b" rotWithShape="0" blurRad="190500" dist="12700" dir="5400000">
              <a:srgbClr val="000000"/>
            </a:outerShdw>
          </a:effectLst>
        </p:spPr>
      </p:pic>
      <p:sp>
        <p:nvSpPr>
          <p:cNvPr id="256" name="Each option links to AA.org in a new window…"/>
          <p:cNvSpPr txBox="1"/>
          <p:nvPr/>
        </p:nvSpPr>
        <p:spPr>
          <a:xfrm>
            <a:off x="4449136" y="1556439"/>
            <a:ext cx="18659464" cy="3418852"/>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defTabSz="825500">
              <a:lnSpc>
                <a:spcPct val="110000"/>
              </a:lnSpc>
              <a:spcBef>
                <a:spcPts val="600"/>
              </a:spcBef>
              <a:defRPr sz="2500">
                <a:effectLst>
                  <a:outerShdw sx="100000" sy="100000" kx="0" ky="0" algn="b" rotWithShape="0" blurRad="76200" dist="38100" dir="3540000">
                    <a:srgbClr val="000000">
                      <a:alpha val="90000"/>
                    </a:srgbClr>
                  </a:outerShdw>
                </a:effectLst>
                <a:latin typeface="Arial"/>
                <a:ea typeface="Arial"/>
                <a:cs typeface="Arial"/>
                <a:sym typeface="Arial"/>
              </a:defRPr>
            </a:pPr>
          </a:p>
          <a:p>
            <a:pPr defTabSz="825500">
              <a:lnSpc>
                <a:spcPct val="110000"/>
              </a:lnSpc>
              <a:defRPr sz="120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Questions?</a:t>
            </a:r>
          </a:p>
        </p:txBody>
      </p:sp>
      <p:sp>
        <p:nvSpPr>
          <p:cNvPr id="257" name="Line"/>
          <p:cNvSpPr/>
          <p:nvPr/>
        </p:nvSpPr>
        <p:spPr>
          <a:xfrm>
            <a:off x="4493714" y="4366709"/>
            <a:ext cx="18544908" cy="1"/>
          </a:xfrm>
          <a:prstGeom prst="line">
            <a:avLst/>
          </a:prstGeom>
          <a:ln w="25400">
            <a:solidFill>
              <a:srgbClr val="FFFFFF"/>
            </a:solidFill>
          </a:ln>
          <a:effectLst>
            <a:outerShdw sx="100000" sy="100000" kx="0" ky="0" algn="b" rotWithShape="0" blurRad="127000" dist="72642" dir="2866504">
              <a:srgbClr val="000000">
                <a:alpha val="80000"/>
              </a:srgbClr>
            </a:outerShdw>
          </a:effectLst>
        </p:spPr>
        <p:txBody>
          <a:bodyPr lIns="45718" tIns="45718" rIns="45718" bIns="45718"/>
          <a:lstStyle/>
          <a:p>
            <a:pPr>
              <a:defRPr>
                <a:solidFill>
                  <a:srgbClr val="FF0000"/>
                </a:solidFill>
              </a:defRPr>
            </a:pPr>
          </a:p>
        </p:txBody>
      </p:sp>
      <p:sp>
        <p:nvSpPr>
          <p:cNvPr id="258" name="Each option links to AA.org in a new window…"/>
          <p:cNvSpPr txBox="1"/>
          <p:nvPr/>
        </p:nvSpPr>
        <p:spPr>
          <a:xfrm>
            <a:off x="4482737" y="11564525"/>
            <a:ext cx="18592262" cy="1238252"/>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defTabSz="520065">
              <a:lnSpc>
                <a:spcPct val="110000"/>
              </a:lnSpc>
              <a:spcBef>
                <a:spcPts val="300"/>
              </a:spcBef>
              <a:defRPr sz="1575">
                <a:effectLst>
                  <a:outerShdw sx="100000" sy="100000" kx="0" ky="0" algn="b" rotWithShape="0" blurRad="48006" dist="24003" dir="3540000">
                    <a:srgbClr val="000000">
                      <a:alpha val="90000"/>
                    </a:srgbClr>
                  </a:outerShdw>
                </a:effectLst>
                <a:latin typeface="Arial"/>
                <a:ea typeface="Arial"/>
                <a:cs typeface="Arial"/>
                <a:sym typeface="Arial"/>
              </a:defRPr>
            </a:pPr>
          </a:p>
          <a:p>
            <a:pPr defTabSz="520065">
              <a:lnSpc>
                <a:spcPct val="110000"/>
              </a:lnSpc>
              <a:defRPr b="1" sz="3024">
                <a:solidFill>
                  <a:srgbClr val="F2FF71"/>
                </a:solidFill>
                <a:effectLst>
                  <a:outerShdw sx="100000" sy="100000" kx="0" ky="0" algn="b" rotWithShape="0" blurRad="48006" dist="24003" dir="3540000">
                    <a:srgbClr val="000000">
                      <a:alpha val="90000"/>
                    </a:srgbClr>
                  </a:outerShdw>
                </a:effectLst>
                <a:latin typeface="Arial Narrow"/>
                <a:ea typeface="Arial Narrow"/>
                <a:cs typeface="Arial Narrow"/>
                <a:sym typeface="Arial Narrow"/>
              </a:defRPr>
            </a:pPr>
            <a:r>
              <a:t>TIAA-forum.org</a:t>
            </a:r>
          </a:p>
        </p:txBody>
      </p:sp>
      <p:sp>
        <p:nvSpPr>
          <p:cNvPr id="259" name="Each option links to AA.org in a new window…"/>
          <p:cNvSpPr txBox="1"/>
          <p:nvPr/>
        </p:nvSpPr>
        <p:spPr>
          <a:xfrm>
            <a:off x="1298747" y="11691833"/>
            <a:ext cx="2732944" cy="880913"/>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algn="l" defTabSz="825500">
              <a:spcBef>
                <a:spcPts val="600"/>
              </a:spcBef>
              <a:defRPr sz="1700">
                <a:effectLst>
                  <a:outerShdw sx="100000" sy="100000" kx="0" ky="0" algn="b" rotWithShape="0" blurRad="76200" dist="38100" dir="3540000">
                    <a:srgbClr val="000000">
                      <a:alpha val="90000"/>
                    </a:srgbClr>
                  </a:outerShdw>
                </a:effectLst>
                <a:latin typeface="Arial"/>
                <a:ea typeface="Arial"/>
                <a:cs typeface="Arial"/>
                <a:sym typeface="Arial"/>
              </a:defRPr>
            </a:pPr>
          </a:p>
          <a:p>
            <a:pPr algn="l" defTabSz="825500">
              <a:defRPr sz="1700">
                <a:solidFill>
                  <a:srgbClr val="F2FF71"/>
                </a:solidFill>
                <a:effectLst>
                  <a:outerShdw sx="100000" sy="100000" kx="0" ky="0" algn="b" rotWithShape="0" blurRad="76200" dist="38100" dir="3540000">
                    <a:srgbClr val="000000">
                      <a:alpha val="90000"/>
                    </a:srgbClr>
                  </a:outerShdw>
                </a:effectLst>
                <a:latin typeface="Arial"/>
                <a:ea typeface="Arial"/>
                <a:cs typeface="Arial"/>
                <a:sym typeface="Arial"/>
              </a:defRPr>
            </a:pPr>
            <a:r>
              <a:t>17 of 17 – 08.15.23</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E3480"/>
            </a:gs>
            <a:gs pos="0">
              <a:srgbClr val="31348A"/>
            </a:gs>
            <a:gs pos="65046">
              <a:srgbClr val="333399"/>
            </a:gs>
            <a:gs pos="82917">
              <a:srgbClr val="2F4BAA"/>
            </a:gs>
            <a:gs pos="100000">
              <a:schemeClr val="accent1"/>
            </a:gs>
          </a:gsLst>
          <a:lin ang="4705855" scaled="0"/>
        </a:gradFill>
      </p:bgPr>
    </p:bg>
    <p:spTree>
      <p:nvGrpSpPr>
        <p:cNvPr id="1" name=""/>
        <p:cNvGrpSpPr/>
        <p:nvPr/>
      </p:nvGrpSpPr>
      <p:grpSpPr>
        <a:xfrm>
          <a:off x="0" y="0"/>
          <a:ext cx="0" cy="0"/>
          <a:chOff x="0" y="0"/>
          <a:chExt cx="0" cy="0"/>
        </a:xfrm>
      </p:grpSpPr>
      <p:sp>
        <p:nvSpPr>
          <p:cNvPr id="125" name="Rectangle"/>
          <p:cNvSpPr/>
          <p:nvPr/>
        </p:nvSpPr>
        <p:spPr>
          <a:xfrm>
            <a:off x="-1" y="11538748"/>
            <a:ext cx="24384001" cy="1061514"/>
          </a:xfrm>
          <a:prstGeom prst="rect">
            <a:avLst/>
          </a:prstGeom>
          <a:solidFill>
            <a:schemeClr val="accent1">
              <a:satOff val="-39116"/>
              <a:lumOff val="15539"/>
            </a:schemeClr>
          </a:solidFill>
          <a:ln w="12700">
            <a:miter lim="400000"/>
          </a:ln>
          <a:effectLst>
            <a:outerShdw sx="100000" sy="100000" kx="0" ky="0" algn="b" rotWithShape="0" blurRad="50800" dist="0" dir="18900000">
              <a:srgbClr val="000000">
                <a:alpha val="80000"/>
              </a:srgbClr>
            </a:outerShdw>
          </a:effectLst>
        </p:spPr>
        <p:txBody>
          <a:bodyPr lIns="38099" tIns="38099" rIns="38099" bIns="38099" anchor="ctr"/>
          <a:lstStyle/>
          <a:p>
            <a:pPr/>
          </a:p>
        </p:txBody>
      </p:sp>
      <p:sp>
        <p:nvSpPr>
          <p:cNvPr id="126" name="Each option links to AA.org in a new window…"/>
          <p:cNvSpPr txBox="1"/>
          <p:nvPr/>
        </p:nvSpPr>
        <p:spPr>
          <a:xfrm>
            <a:off x="4482737" y="11564525"/>
            <a:ext cx="18592262" cy="1238252"/>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defTabSz="520065">
              <a:lnSpc>
                <a:spcPct val="110000"/>
              </a:lnSpc>
              <a:spcBef>
                <a:spcPts val="300"/>
              </a:spcBef>
              <a:defRPr sz="1575">
                <a:effectLst>
                  <a:outerShdw sx="100000" sy="100000" kx="0" ky="0" algn="b" rotWithShape="0" blurRad="48006" dist="24003" dir="3540000">
                    <a:srgbClr val="000000">
                      <a:alpha val="90000"/>
                    </a:srgbClr>
                  </a:outerShdw>
                </a:effectLst>
                <a:latin typeface="Arial"/>
                <a:ea typeface="Arial"/>
                <a:cs typeface="Arial"/>
                <a:sym typeface="Arial"/>
              </a:defRPr>
            </a:pPr>
          </a:p>
          <a:p>
            <a:pPr defTabSz="520065">
              <a:lnSpc>
                <a:spcPct val="110000"/>
              </a:lnSpc>
              <a:defRPr b="1" sz="3024">
                <a:solidFill>
                  <a:srgbClr val="F2FF71"/>
                </a:solidFill>
                <a:effectLst>
                  <a:outerShdw sx="100000" sy="100000" kx="0" ky="0" algn="b" rotWithShape="0" blurRad="48006" dist="24003" dir="3540000">
                    <a:srgbClr val="000000">
                      <a:alpha val="90000"/>
                    </a:srgbClr>
                  </a:outerShdw>
                </a:effectLst>
                <a:latin typeface="Arial Narrow"/>
                <a:ea typeface="Arial Narrow"/>
                <a:cs typeface="Arial Narrow"/>
                <a:sym typeface="Arial Narrow"/>
              </a:defRPr>
            </a:pPr>
            <a:r>
              <a:t>TIAA-forum.org</a:t>
            </a:r>
          </a:p>
        </p:txBody>
      </p:sp>
      <p:pic>
        <p:nvPicPr>
          <p:cNvPr id="127" name="Title-homepage-image.png" descr="Title-homepage-image.png"/>
          <p:cNvPicPr>
            <a:picLocks noChangeAspect="1"/>
          </p:cNvPicPr>
          <p:nvPr/>
        </p:nvPicPr>
        <p:blipFill>
          <a:blip r:embed="rId2">
            <a:extLst/>
          </a:blip>
          <a:stretch>
            <a:fillRect/>
          </a:stretch>
        </p:blipFill>
        <p:spPr>
          <a:xfrm>
            <a:off x="19636988" y="11564833"/>
            <a:ext cx="3441737" cy="1009344"/>
          </a:xfrm>
          <a:prstGeom prst="rect">
            <a:avLst/>
          </a:prstGeom>
          <a:ln w="25400">
            <a:solidFill>
              <a:srgbClr val="FFFFFF"/>
            </a:solidFill>
          </a:ln>
          <a:effectLst>
            <a:outerShdw sx="100000" sy="100000" kx="0" ky="0" algn="b" rotWithShape="0" blurRad="190500" dist="12700" dir="5400000">
              <a:srgbClr val="000000"/>
            </a:outerShdw>
          </a:effectLst>
        </p:spPr>
      </p:pic>
      <p:sp>
        <p:nvSpPr>
          <p:cNvPr id="128" name="What is TIAA-forum.org?…"/>
          <p:cNvSpPr txBox="1"/>
          <p:nvPr/>
        </p:nvSpPr>
        <p:spPr>
          <a:xfrm>
            <a:off x="4454442" y="5303698"/>
            <a:ext cx="18648852" cy="5095239"/>
          </a:xfrm>
          <a:prstGeom prst="rect">
            <a:avLst/>
          </a:prstGeom>
          <a:ln w="12700">
            <a:miter lim="400000"/>
          </a:ln>
          <a:extLst>
            <a:ext uri="{C572A759-6A51-4108-AA02-DFA0A04FC94B}">
              <ma14:wrappingTextBoxFlag xmlns:ma14="http://schemas.microsoft.com/office/mac/drawingml/2011/main" val="1"/>
            </a:ext>
          </a:extLst>
        </p:spPr>
        <p:txBody>
          <a:bodyPr lIns="38099" tIns="38099" rIns="38099" bIns="38099" anchor="ctr">
            <a:spAutoFit/>
          </a:bodyPr>
          <a:lstStyle/>
          <a:p>
            <a:pPr defTabSz="825500">
              <a:lnSpc>
                <a:spcPct val="120000"/>
              </a:lnSpc>
              <a:spcBef>
                <a:spcPts val="600"/>
              </a:spcBef>
              <a:defRPr sz="72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What is TIAA-forum.org?</a:t>
            </a:r>
          </a:p>
          <a:p>
            <a:pPr defTabSz="825500">
              <a:lnSpc>
                <a:spcPct val="120000"/>
              </a:lnSpc>
              <a:spcBef>
                <a:spcPts val="600"/>
              </a:spcBef>
              <a:defRPr sz="72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Demonstration</a:t>
            </a:r>
          </a:p>
          <a:p>
            <a:pPr defTabSz="825500">
              <a:lnSpc>
                <a:spcPct val="120000"/>
              </a:lnSpc>
              <a:spcBef>
                <a:spcPts val="600"/>
              </a:spcBef>
              <a:defRPr sz="72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Status and plans for the future</a:t>
            </a:r>
          </a:p>
          <a:p>
            <a:pPr defTabSz="825500">
              <a:lnSpc>
                <a:spcPct val="120000"/>
              </a:lnSpc>
              <a:spcBef>
                <a:spcPts val="600"/>
              </a:spcBef>
              <a:defRPr sz="72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Questions</a:t>
            </a:r>
          </a:p>
        </p:txBody>
      </p:sp>
      <p:sp>
        <p:nvSpPr>
          <p:cNvPr id="129" name="Each option links to AA.org in a new window…"/>
          <p:cNvSpPr txBox="1"/>
          <p:nvPr/>
        </p:nvSpPr>
        <p:spPr>
          <a:xfrm>
            <a:off x="4449136" y="1556439"/>
            <a:ext cx="18659464" cy="3418852"/>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defTabSz="825500">
              <a:lnSpc>
                <a:spcPct val="110000"/>
              </a:lnSpc>
              <a:spcBef>
                <a:spcPts val="600"/>
              </a:spcBef>
              <a:defRPr sz="2500">
                <a:effectLst>
                  <a:outerShdw sx="100000" sy="100000" kx="0" ky="0" algn="b" rotWithShape="0" blurRad="76200" dist="38100" dir="3540000">
                    <a:srgbClr val="000000">
                      <a:alpha val="90000"/>
                    </a:srgbClr>
                  </a:outerShdw>
                </a:effectLst>
                <a:latin typeface="Arial"/>
                <a:ea typeface="Arial"/>
                <a:cs typeface="Arial"/>
                <a:sym typeface="Arial"/>
              </a:defRPr>
            </a:pPr>
          </a:p>
          <a:p>
            <a:pPr defTabSz="825500">
              <a:lnSpc>
                <a:spcPct val="110000"/>
              </a:lnSpc>
              <a:defRPr sz="120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Today’s presentation</a:t>
            </a:r>
          </a:p>
        </p:txBody>
      </p:sp>
      <p:sp>
        <p:nvSpPr>
          <p:cNvPr id="130" name="Line"/>
          <p:cNvSpPr/>
          <p:nvPr/>
        </p:nvSpPr>
        <p:spPr>
          <a:xfrm>
            <a:off x="4493714" y="4366709"/>
            <a:ext cx="18544908" cy="1"/>
          </a:xfrm>
          <a:prstGeom prst="line">
            <a:avLst/>
          </a:prstGeom>
          <a:ln w="25400">
            <a:solidFill>
              <a:srgbClr val="FFFFFF"/>
            </a:solidFill>
          </a:ln>
          <a:effectLst>
            <a:outerShdw sx="100000" sy="100000" kx="0" ky="0" algn="b" rotWithShape="0" blurRad="127000" dist="72642" dir="2866504">
              <a:srgbClr val="000000">
                <a:alpha val="80000"/>
              </a:srgbClr>
            </a:outerShdw>
          </a:effectLst>
        </p:spPr>
        <p:txBody>
          <a:bodyPr lIns="45718" tIns="45718" rIns="45718" bIns="45718"/>
          <a:lstStyle/>
          <a:p>
            <a:pPr>
              <a:defRPr>
                <a:solidFill>
                  <a:srgbClr val="FF0000"/>
                </a:solidFill>
              </a:defRPr>
            </a:pPr>
          </a:p>
        </p:txBody>
      </p:sp>
      <p:sp>
        <p:nvSpPr>
          <p:cNvPr id="131" name="Each option links to AA.org in a new window…"/>
          <p:cNvSpPr txBox="1"/>
          <p:nvPr/>
        </p:nvSpPr>
        <p:spPr>
          <a:xfrm>
            <a:off x="1298747" y="11691833"/>
            <a:ext cx="2732944" cy="880913"/>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algn="l" defTabSz="825500">
              <a:spcBef>
                <a:spcPts val="600"/>
              </a:spcBef>
              <a:defRPr sz="1700">
                <a:effectLst>
                  <a:outerShdw sx="100000" sy="100000" kx="0" ky="0" algn="b" rotWithShape="0" blurRad="76200" dist="38100" dir="3540000">
                    <a:srgbClr val="000000">
                      <a:alpha val="90000"/>
                    </a:srgbClr>
                  </a:outerShdw>
                </a:effectLst>
                <a:latin typeface="Arial"/>
                <a:ea typeface="Arial"/>
                <a:cs typeface="Arial"/>
                <a:sym typeface="Arial"/>
              </a:defRPr>
            </a:pPr>
          </a:p>
          <a:p>
            <a:pPr algn="l" defTabSz="825500">
              <a:defRPr sz="1700">
                <a:solidFill>
                  <a:srgbClr val="F2FF71"/>
                </a:solidFill>
                <a:effectLst>
                  <a:outerShdw sx="100000" sy="100000" kx="0" ky="0" algn="b" rotWithShape="0" blurRad="76200" dist="38100" dir="3540000">
                    <a:srgbClr val="000000">
                      <a:alpha val="90000"/>
                    </a:srgbClr>
                  </a:outerShdw>
                </a:effectLst>
                <a:latin typeface="Arial"/>
                <a:ea typeface="Arial"/>
                <a:cs typeface="Arial"/>
                <a:sym typeface="Arial"/>
              </a:defRPr>
            </a:pPr>
            <a:r>
              <a:t>2 of 17 – 08.15.23</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E3480"/>
            </a:gs>
            <a:gs pos="0">
              <a:srgbClr val="31348A"/>
            </a:gs>
            <a:gs pos="65046">
              <a:srgbClr val="333399"/>
            </a:gs>
            <a:gs pos="82917">
              <a:srgbClr val="2F4BAA"/>
            </a:gs>
            <a:gs pos="100000">
              <a:schemeClr val="accent1"/>
            </a:gs>
          </a:gsLst>
          <a:lin ang="4705855" scaled="0"/>
        </a:gradFill>
      </p:bgPr>
    </p:bg>
    <p:spTree>
      <p:nvGrpSpPr>
        <p:cNvPr id="1" name=""/>
        <p:cNvGrpSpPr/>
        <p:nvPr/>
      </p:nvGrpSpPr>
      <p:grpSpPr>
        <a:xfrm>
          <a:off x="0" y="0"/>
          <a:ext cx="0" cy="0"/>
          <a:chOff x="0" y="0"/>
          <a:chExt cx="0" cy="0"/>
        </a:xfrm>
      </p:grpSpPr>
      <p:sp>
        <p:nvSpPr>
          <p:cNvPr id="133" name="Rectangle"/>
          <p:cNvSpPr/>
          <p:nvPr/>
        </p:nvSpPr>
        <p:spPr>
          <a:xfrm>
            <a:off x="-1" y="11538748"/>
            <a:ext cx="24384001" cy="1061514"/>
          </a:xfrm>
          <a:prstGeom prst="rect">
            <a:avLst/>
          </a:prstGeom>
          <a:solidFill>
            <a:schemeClr val="accent1">
              <a:satOff val="-39116"/>
              <a:lumOff val="15539"/>
            </a:schemeClr>
          </a:solidFill>
          <a:ln w="12700">
            <a:miter lim="400000"/>
          </a:ln>
          <a:effectLst>
            <a:outerShdw sx="100000" sy="100000" kx="0" ky="0" algn="b" rotWithShape="0" blurRad="50800" dist="0" dir="18900000">
              <a:srgbClr val="000000">
                <a:alpha val="80000"/>
              </a:srgbClr>
            </a:outerShdw>
          </a:effectLst>
        </p:spPr>
        <p:txBody>
          <a:bodyPr lIns="38099" tIns="38099" rIns="38099" bIns="38099" anchor="ctr"/>
          <a:lstStyle/>
          <a:p>
            <a:pPr/>
          </a:p>
        </p:txBody>
      </p:sp>
      <p:pic>
        <p:nvPicPr>
          <p:cNvPr id="134" name="Title-homepage-image.png" descr="Title-homepage-image.png"/>
          <p:cNvPicPr>
            <a:picLocks noChangeAspect="1"/>
          </p:cNvPicPr>
          <p:nvPr/>
        </p:nvPicPr>
        <p:blipFill>
          <a:blip r:embed="rId2">
            <a:extLst/>
          </a:blip>
          <a:stretch>
            <a:fillRect/>
          </a:stretch>
        </p:blipFill>
        <p:spPr>
          <a:xfrm>
            <a:off x="19636988" y="11564833"/>
            <a:ext cx="3441737" cy="1009344"/>
          </a:xfrm>
          <a:prstGeom prst="rect">
            <a:avLst/>
          </a:prstGeom>
          <a:ln w="25400">
            <a:solidFill>
              <a:srgbClr val="FFFFFF"/>
            </a:solidFill>
          </a:ln>
          <a:effectLst>
            <a:outerShdw sx="100000" sy="100000" kx="0" ky="0" algn="b" rotWithShape="0" blurRad="190500" dist="12700" dir="5400000">
              <a:srgbClr val="000000"/>
            </a:outerShdw>
          </a:effectLst>
        </p:spPr>
      </p:pic>
      <p:sp>
        <p:nvSpPr>
          <p:cNvPr id="135" name="Primary Purpose of TIAA…"/>
          <p:cNvSpPr txBox="1"/>
          <p:nvPr/>
        </p:nvSpPr>
        <p:spPr>
          <a:xfrm>
            <a:off x="4451236" y="1219201"/>
            <a:ext cx="8526337" cy="8661399"/>
          </a:xfrm>
          <a:prstGeom prst="rect">
            <a:avLst/>
          </a:prstGeom>
          <a:ln w="12700">
            <a:miter lim="400000"/>
          </a:ln>
          <a:extLst>
            <a:ext uri="{C572A759-6A51-4108-AA02-DFA0A04FC94B}">
              <ma14:wrappingTextBoxFlag xmlns:ma14="http://schemas.microsoft.com/office/mac/drawingml/2011/main" val="1"/>
            </a:ext>
          </a:extLst>
        </p:spPr>
        <p:txBody>
          <a:bodyPr lIns="38099" tIns="38099" rIns="38099" bIns="38099" anchor="ctr">
            <a:spAutoFit/>
          </a:bodyPr>
          <a:lstStyle/>
          <a:p>
            <a:pPr algn="l" defTabSz="825500">
              <a:spcBef>
                <a:spcPts val="1200"/>
              </a:spcBef>
              <a:defRPr b="1" sz="36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Primary Purpose of TIAA</a:t>
            </a:r>
          </a:p>
          <a:p>
            <a:pPr marL="360947" indent="-360947" algn="l" defTabSz="825500">
              <a:spcBef>
                <a:spcPts val="1200"/>
              </a:spcBef>
              <a:buClr>
                <a:srgbClr val="F2FF71"/>
              </a:buClr>
              <a:buSzPct val="150000"/>
              <a:buChar char="•"/>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To share experience, strength, and hope in using technology to carry AA’s message of recovery – not to focus on technology per se.</a:t>
            </a:r>
          </a:p>
          <a:p>
            <a:pPr marL="360947" indent="-360947" algn="l" defTabSz="825500">
              <a:spcBef>
                <a:spcPts val="1200"/>
              </a:spcBef>
              <a:buClr>
                <a:srgbClr val="F2FF71"/>
              </a:buClr>
              <a:buSzPct val="150000"/>
              <a:buChar char="•"/>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The number of alcoholics has grown dramatically over the past quarter century (in the US, by 50%)</a:t>
            </a:r>
          </a:p>
          <a:p>
            <a:pPr marL="360947" indent="-360947" algn="l" defTabSz="825500">
              <a:spcBef>
                <a:spcPts val="1200"/>
              </a:spcBef>
              <a:buClr>
                <a:srgbClr val="F2FF71"/>
              </a:buClr>
              <a:buSzPct val="150000"/>
              <a:buChar char="•"/>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AA membership has remained flat at 1.9 million worldwide</a:t>
            </a:r>
          </a:p>
          <a:p>
            <a:pPr algn="l" defTabSz="825500">
              <a:spcBef>
                <a:spcPts val="2400"/>
              </a:spcBef>
              <a:defRPr b="1" sz="36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There is a growing awareness that today, technology can help carry the message </a:t>
            </a:r>
          </a:p>
          <a:p>
            <a:pPr marL="360947" indent="-360947" algn="l" defTabSz="825500">
              <a:spcBef>
                <a:spcPts val="1200"/>
              </a:spcBef>
              <a:buClr>
                <a:srgbClr val="F2FF71"/>
              </a:buClr>
              <a:buSzPct val="150000"/>
              <a:buChar char="•"/>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We need non-technical folks to keep the nerds useful!</a:t>
            </a:r>
          </a:p>
          <a:p>
            <a:pPr marL="360947" indent="-360947" algn="l" defTabSz="825500">
              <a:spcBef>
                <a:spcPts val="1200"/>
              </a:spcBef>
              <a:buClr>
                <a:srgbClr val="F2FF71"/>
              </a:buClr>
              <a:buSzPct val="150000"/>
              <a:buChar char="•"/>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Whenever literally anyone, literally anywhere, reaches out for help, the hand of AA can be there – virtually, if not physically.</a:t>
            </a:r>
          </a:p>
          <a:p>
            <a:pPr marL="360947" indent="-360947" algn="l" defTabSz="825500">
              <a:spcBef>
                <a:spcPts val="1200"/>
              </a:spcBef>
              <a:buClr>
                <a:srgbClr val="F2FF71"/>
              </a:buClr>
              <a:buSzPct val="150000"/>
              <a:buChar char="•"/>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Participation as tiaa-forum.org members by everyone from AA members to Area Delegates, Trustees, GSO staff</a:t>
            </a:r>
          </a:p>
        </p:txBody>
      </p:sp>
      <p:sp>
        <p:nvSpPr>
          <p:cNvPr id="136" name="General discussions of how we do what we do in AA service…"/>
          <p:cNvSpPr txBox="1"/>
          <p:nvPr/>
        </p:nvSpPr>
        <p:spPr>
          <a:xfrm>
            <a:off x="13798435" y="1219200"/>
            <a:ext cx="8526338" cy="5613399"/>
          </a:xfrm>
          <a:prstGeom prst="rect">
            <a:avLst/>
          </a:prstGeom>
          <a:ln w="12700">
            <a:miter lim="400000"/>
          </a:ln>
          <a:extLst>
            <a:ext uri="{C572A759-6A51-4108-AA02-DFA0A04FC94B}">
              <ma14:wrappingTextBoxFlag xmlns:ma14="http://schemas.microsoft.com/office/mac/drawingml/2011/main" val="1"/>
            </a:ext>
          </a:extLst>
        </p:spPr>
        <p:txBody>
          <a:bodyPr lIns="38099" tIns="38099" rIns="38099" bIns="38099" anchor="ctr">
            <a:spAutoFit/>
          </a:bodyPr>
          <a:lstStyle/>
          <a:p>
            <a:pPr algn="l" defTabSz="825500">
              <a:spcBef>
                <a:spcPts val="1200"/>
              </a:spcBef>
              <a:defRPr b="1" sz="36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General discussions of how we do what we do in AA service</a:t>
            </a:r>
          </a:p>
          <a:p>
            <a:pPr marL="360947" indent="-360947" algn="l" defTabSz="825500">
              <a:spcBef>
                <a:spcPts val="1200"/>
              </a:spcBef>
              <a:buClr>
                <a:srgbClr val="F2FF71"/>
              </a:buClr>
              <a:buSzPct val="150000"/>
              <a:buChar char="•"/>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How do we stop reinventing the wheel?  </a:t>
            </a:r>
          </a:p>
          <a:p>
            <a:pPr marL="360947" indent="-360947" algn="l" defTabSz="825500">
              <a:spcBef>
                <a:spcPts val="1200"/>
              </a:spcBef>
              <a:buClr>
                <a:srgbClr val="F2FF71"/>
              </a:buClr>
              <a:buSzPct val="150000"/>
              <a:buChar char="•"/>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Many of the needs of Groups, Districts, Intergroups, and Areas are similar; approaches for meeting those needs can now be shared and stored for future reference</a:t>
            </a:r>
          </a:p>
          <a:p>
            <a:pPr algn="l" defTabSz="825500">
              <a:spcBef>
                <a:spcPts val="2400"/>
              </a:spcBef>
              <a:defRPr b="1" sz="36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Forum currently has over 2,600 members</a:t>
            </a:r>
          </a:p>
          <a:p>
            <a:pPr marL="360947" indent="-360947" algn="l" defTabSz="825500">
              <a:spcBef>
                <a:spcPts val="1200"/>
              </a:spcBef>
              <a:buClr>
                <a:srgbClr val="F2FF71"/>
              </a:buClr>
              <a:buSzPct val="150000"/>
              <a:buChar char="•"/>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Growth has been steady, with a couple of increase “bumps” in ’19 and ’20</a:t>
            </a:r>
          </a:p>
        </p:txBody>
      </p:sp>
      <p:sp>
        <p:nvSpPr>
          <p:cNvPr id="137" name="Each option links to AA.org in a new window…"/>
          <p:cNvSpPr txBox="1"/>
          <p:nvPr/>
        </p:nvSpPr>
        <p:spPr>
          <a:xfrm>
            <a:off x="4482737" y="11564525"/>
            <a:ext cx="18592262" cy="1238252"/>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defTabSz="520065">
              <a:lnSpc>
                <a:spcPct val="110000"/>
              </a:lnSpc>
              <a:spcBef>
                <a:spcPts val="300"/>
              </a:spcBef>
              <a:defRPr sz="1575">
                <a:effectLst>
                  <a:outerShdw sx="100000" sy="100000" kx="0" ky="0" algn="b" rotWithShape="0" blurRad="48006" dist="24003" dir="3540000">
                    <a:srgbClr val="000000">
                      <a:alpha val="90000"/>
                    </a:srgbClr>
                  </a:outerShdw>
                </a:effectLst>
                <a:latin typeface="Arial"/>
                <a:ea typeface="Arial"/>
                <a:cs typeface="Arial"/>
                <a:sym typeface="Arial"/>
              </a:defRPr>
            </a:pPr>
          </a:p>
          <a:p>
            <a:pPr defTabSz="520065">
              <a:lnSpc>
                <a:spcPct val="110000"/>
              </a:lnSpc>
              <a:defRPr b="1" sz="3024">
                <a:solidFill>
                  <a:srgbClr val="F2FF71"/>
                </a:solidFill>
                <a:effectLst>
                  <a:outerShdw sx="100000" sy="100000" kx="0" ky="0" algn="b" rotWithShape="0" blurRad="48006" dist="24003" dir="3540000">
                    <a:srgbClr val="000000">
                      <a:alpha val="90000"/>
                    </a:srgbClr>
                  </a:outerShdw>
                </a:effectLst>
                <a:latin typeface="Arial Narrow"/>
                <a:ea typeface="Arial Narrow"/>
                <a:cs typeface="Arial Narrow"/>
                <a:sym typeface="Arial Narrow"/>
              </a:defRPr>
            </a:pPr>
            <a:r>
              <a:t>TIAA-forum.org</a:t>
            </a:r>
          </a:p>
        </p:txBody>
      </p:sp>
      <p:sp>
        <p:nvSpPr>
          <p:cNvPr id="138" name="Each option links to AA.org in a new window…"/>
          <p:cNvSpPr txBox="1"/>
          <p:nvPr/>
        </p:nvSpPr>
        <p:spPr>
          <a:xfrm>
            <a:off x="1298747" y="11691833"/>
            <a:ext cx="2732944" cy="880913"/>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algn="l" defTabSz="825500">
              <a:spcBef>
                <a:spcPts val="600"/>
              </a:spcBef>
              <a:defRPr sz="1700">
                <a:effectLst>
                  <a:outerShdw sx="100000" sy="100000" kx="0" ky="0" algn="b" rotWithShape="0" blurRad="76200" dist="38100" dir="3540000">
                    <a:srgbClr val="000000">
                      <a:alpha val="90000"/>
                    </a:srgbClr>
                  </a:outerShdw>
                </a:effectLst>
                <a:latin typeface="Arial"/>
                <a:ea typeface="Arial"/>
                <a:cs typeface="Arial"/>
                <a:sym typeface="Arial"/>
              </a:defRPr>
            </a:pPr>
          </a:p>
          <a:p>
            <a:pPr algn="l" defTabSz="825500">
              <a:defRPr sz="1700">
                <a:solidFill>
                  <a:srgbClr val="F2FF71"/>
                </a:solidFill>
                <a:effectLst>
                  <a:outerShdw sx="100000" sy="100000" kx="0" ky="0" algn="b" rotWithShape="0" blurRad="76200" dist="38100" dir="3540000">
                    <a:srgbClr val="000000">
                      <a:alpha val="90000"/>
                    </a:srgbClr>
                  </a:outerShdw>
                </a:effectLst>
                <a:latin typeface="Arial"/>
                <a:ea typeface="Arial"/>
                <a:cs typeface="Arial"/>
                <a:sym typeface="Arial"/>
              </a:defRPr>
            </a:pPr>
            <a:r>
              <a:t>3 of 17 – 08.15.23</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E3480"/>
            </a:gs>
            <a:gs pos="0">
              <a:srgbClr val="31348A"/>
            </a:gs>
            <a:gs pos="65046">
              <a:srgbClr val="333399"/>
            </a:gs>
            <a:gs pos="82917">
              <a:srgbClr val="2F4BAA"/>
            </a:gs>
            <a:gs pos="100000">
              <a:schemeClr val="accent1"/>
            </a:gs>
          </a:gsLst>
          <a:lin ang="4705855" scaled="0"/>
        </a:gradFill>
      </p:bgPr>
    </p:bg>
    <p:spTree>
      <p:nvGrpSpPr>
        <p:cNvPr id="1" name=""/>
        <p:cNvGrpSpPr/>
        <p:nvPr/>
      </p:nvGrpSpPr>
      <p:grpSpPr>
        <a:xfrm>
          <a:off x="0" y="0"/>
          <a:ext cx="0" cy="0"/>
          <a:chOff x="0" y="0"/>
          <a:chExt cx="0" cy="0"/>
        </a:xfrm>
      </p:grpSpPr>
      <p:sp>
        <p:nvSpPr>
          <p:cNvPr id="140" name="Rectangle"/>
          <p:cNvSpPr/>
          <p:nvPr/>
        </p:nvSpPr>
        <p:spPr>
          <a:xfrm>
            <a:off x="-1" y="11538748"/>
            <a:ext cx="24384001" cy="1061514"/>
          </a:xfrm>
          <a:prstGeom prst="rect">
            <a:avLst/>
          </a:prstGeom>
          <a:solidFill>
            <a:schemeClr val="accent1">
              <a:satOff val="-39116"/>
              <a:lumOff val="15539"/>
            </a:schemeClr>
          </a:solidFill>
          <a:ln w="12700">
            <a:miter lim="400000"/>
          </a:ln>
          <a:effectLst>
            <a:outerShdw sx="100000" sy="100000" kx="0" ky="0" algn="b" rotWithShape="0" blurRad="50800" dist="0" dir="18900000">
              <a:srgbClr val="000000">
                <a:alpha val="80000"/>
              </a:srgbClr>
            </a:outerShdw>
          </a:effectLst>
        </p:spPr>
        <p:txBody>
          <a:bodyPr lIns="38099" tIns="38099" rIns="38099" bIns="38099" anchor="ctr"/>
          <a:lstStyle/>
          <a:p>
            <a:pPr/>
          </a:p>
        </p:txBody>
      </p:sp>
      <p:pic>
        <p:nvPicPr>
          <p:cNvPr id="141" name="Title-homepage-image.png" descr="Title-homepage-image.png"/>
          <p:cNvPicPr>
            <a:picLocks noChangeAspect="1"/>
          </p:cNvPicPr>
          <p:nvPr/>
        </p:nvPicPr>
        <p:blipFill>
          <a:blip r:embed="rId2">
            <a:extLst/>
          </a:blip>
          <a:stretch>
            <a:fillRect/>
          </a:stretch>
        </p:blipFill>
        <p:spPr>
          <a:xfrm>
            <a:off x="19636988" y="11564833"/>
            <a:ext cx="3441737" cy="1009344"/>
          </a:xfrm>
          <a:prstGeom prst="rect">
            <a:avLst/>
          </a:prstGeom>
          <a:ln w="25400">
            <a:solidFill>
              <a:srgbClr val="FFFFFF"/>
            </a:solidFill>
          </a:ln>
          <a:effectLst>
            <a:outerShdw sx="100000" sy="100000" kx="0" ky="0" algn="b" rotWithShape="0" blurRad="190500" dist="12700" dir="5400000">
              <a:srgbClr val="000000"/>
            </a:outerShdw>
          </a:effectLst>
        </p:spPr>
      </p:pic>
      <p:sp>
        <p:nvSpPr>
          <p:cNvPr id="142" name="Each option links to AA.org in a new window…"/>
          <p:cNvSpPr txBox="1"/>
          <p:nvPr/>
        </p:nvSpPr>
        <p:spPr>
          <a:xfrm>
            <a:off x="4449136" y="1556439"/>
            <a:ext cx="18659464" cy="3418852"/>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defTabSz="825500">
              <a:lnSpc>
                <a:spcPct val="110000"/>
              </a:lnSpc>
              <a:spcBef>
                <a:spcPts val="600"/>
              </a:spcBef>
              <a:defRPr sz="2500">
                <a:effectLst>
                  <a:outerShdw sx="100000" sy="100000" kx="0" ky="0" algn="b" rotWithShape="0" blurRad="76200" dist="38100" dir="3540000">
                    <a:srgbClr val="000000">
                      <a:alpha val="90000"/>
                    </a:srgbClr>
                  </a:outerShdw>
                </a:effectLst>
                <a:latin typeface="Arial"/>
                <a:ea typeface="Arial"/>
                <a:cs typeface="Arial"/>
                <a:sym typeface="Arial"/>
              </a:defRPr>
            </a:pPr>
          </a:p>
          <a:p>
            <a:pPr defTabSz="825500">
              <a:lnSpc>
                <a:spcPct val="110000"/>
              </a:lnSpc>
              <a:defRPr sz="120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Demonstration</a:t>
            </a:r>
          </a:p>
        </p:txBody>
      </p:sp>
      <p:sp>
        <p:nvSpPr>
          <p:cNvPr id="143" name="Line"/>
          <p:cNvSpPr/>
          <p:nvPr/>
        </p:nvSpPr>
        <p:spPr>
          <a:xfrm>
            <a:off x="4493714" y="4366709"/>
            <a:ext cx="18544908" cy="1"/>
          </a:xfrm>
          <a:prstGeom prst="line">
            <a:avLst/>
          </a:prstGeom>
          <a:ln w="25400">
            <a:solidFill>
              <a:srgbClr val="FFFFFF"/>
            </a:solidFill>
          </a:ln>
          <a:effectLst>
            <a:outerShdw sx="100000" sy="100000" kx="0" ky="0" algn="b" rotWithShape="0" blurRad="127000" dist="72642" dir="2866504">
              <a:srgbClr val="000000">
                <a:alpha val="80000"/>
              </a:srgbClr>
            </a:outerShdw>
          </a:effectLst>
        </p:spPr>
        <p:txBody>
          <a:bodyPr lIns="45718" tIns="45718" rIns="45718" bIns="45718"/>
          <a:lstStyle/>
          <a:p>
            <a:pPr>
              <a:defRPr>
                <a:solidFill>
                  <a:srgbClr val="FF0000"/>
                </a:solidFill>
              </a:defRPr>
            </a:pPr>
          </a:p>
        </p:txBody>
      </p:sp>
      <p:sp>
        <p:nvSpPr>
          <p:cNvPr id="144" name="Each option links to AA.org in a new window…"/>
          <p:cNvSpPr txBox="1"/>
          <p:nvPr/>
        </p:nvSpPr>
        <p:spPr>
          <a:xfrm>
            <a:off x="4482737" y="11564525"/>
            <a:ext cx="18592262" cy="1238252"/>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defTabSz="520065">
              <a:lnSpc>
                <a:spcPct val="110000"/>
              </a:lnSpc>
              <a:spcBef>
                <a:spcPts val="300"/>
              </a:spcBef>
              <a:defRPr sz="1575">
                <a:effectLst>
                  <a:outerShdw sx="100000" sy="100000" kx="0" ky="0" algn="b" rotWithShape="0" blurRad="48006" dist="24003" dir="3540000">
                    <a:srgbClr val="000000">
                      <a:alpha val="90000"/>
                    </a:srgbClr>
                  </a:outerShdw>
                </a:effectLst>
                <a:latin typeface="Arial"/>
                <a:ea typeface="Arial"/>
                <a:cs typeface="Arial"/>
                <a:sym typeface="Arial"/>
              </a:defRPr>
            </a:pPr>
          </a:p>
          <a:p>
            <a:pPr defTabSz="520065">
              <a:lnSpc>
                <a:spcPct val="110000"/>
              </a:lnSpc>
              <a:defRPr b="1" sz="3024">
                <a:solidFill>
                  <a:srgbClr val="F2FF71"/>
                </a:solidFill>
                <a:effectLst>
                  <a:outerShdw sx="100000" sy="100000" kx="0" ky="0" algn="b" rotWithShape="0" blurRad="48006" dist="24003" dir="3540000">
                    <a:srgbClr val="000000">
                      <a:alpha val="90000"/>
                    </a:srgbClr>
                  </a:outerShdw>
                </a:effectLst>
                <a:latin typeface="Arial Narrow"/>
                <a:ea typeface="Arial Narrow"/>
                <a:cs typeface="Arial Narrow"/>
                <a:sym typeface="Arial Narrow"/>
              </a:defRPr>
            </a:pPr>
            <a:r>
              <a:t>TIAA-forum.org</a:t>
            </a:r>
          </a:p>
        </p:txBody>
      </p:sp>
      <p:sp>
        <p:nvSpPr>
          <p:cNvPr id="145" name="Each option links to AA.org in a new window…"/>
          <p:cNvSpPr txBox="1"/>
          <p:nvPr/>
        </p:nvSpPr>
        <p:spPr>
          <a:xfrm>
            <a:off x="1298747" y="11691833"/>
            <a:ext cx="2732944" cy="880913"/>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algn="l" defTabSz="825500">
              <a:spcBef>
                <a:spcPts val="600"/>
              </a:spcBef>
              <a:defRPr sz="1700">
                <a:effectLst>
                  <a:outerShdw sx="100000" sy="100000" kx="0" ky="0" algn="b" rotWithShape="0" blurRad="76200" dist="38100" dir="3540000">
                    <a:srgbClr val="000000">
                      <a:alpha val="90000"/>
                    </a:srgbClr>
                  </a:outerShdw>
                </a:effectLst>
                <a:latin typeface="Arial"/>
                <a:ea typeface="Arial"/>
                <a:cs typeface="Arial"/>
                <a:sym typeface="Arial"/>
              </a:defRPr>
            </a:pPr>
          </a:p>
          <a:p>
            <a:pPr algn="l" defTabSz="825500">
              <a:defRPr sz="1700">
                <a:solidFill>
                  <a:srgbClr val="F2FF71"/>
                </a:solidFill>
                <a:effectLst>
                  <a:outerShdw sx="100000" sy="100000" kx="0" ky="0" algn="b" rotWithShape="0" blurRad="76200" dist="38100" dir="3540000">
                    <a:srgbClr val="000000">
                      <a:alpha val="90000"/>
                    </a:srgbClr>
                  </a:outerShdw>
                </a:effectLst>
                <a:latin typeface="Arial"/>
                <a:ea typeface="Arial"/>
                <a:cs typeface="Arial"/>
                <a:sym typeface="Arial"/>
              </a:defRPr>
            </a:pPr>
            <a:r>
              <a:t>4 of 17 – 08.15.23</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E3480"/>
            </a:gs>
            <a:gs pos="0">
              <a:srgbClr val="31348A"/>
            </a:gs>
            <a:gs pos="65046">
              <a:srgbClr val="333399"/>
            </a:gs>
            <a:gs pos="82917">
              <a:srgbClr val="2F4BAA"/>
            </a:gs>
            <a:gs pos="100000">
              <a:schemeClr val="accent1"/>
            </a:gs>
          </a:gsLst>
          <a:lin ang="4705855" scaled="0"/>
        </a:gradFill>
      </p:bgPr>
    </p:bg>
    <p:spTree>
      <p:nvGrpSpPr>
        <p:cNvPr id="1" name=""/>
        <p:cNvGrpSpPr/>
        <p:nvPr/>
      </p:nvGrpSpPr>
      <p:grpSpPr>
        <a:xfrm>
          <a:off x="0" y="0"/>
          <a:ext cx="0" cy="0"/>
          <a:chOff x="0" y="0"/>
          <a:chExt cx="0" cy="0"/>
        </a:xfrm>
      </p:grpSpPr>
      <p:sp>
        <p:nvSpPr>
          <p:cNvPr id="147" name="Rectangle"/>
          <p:cNvSpPr/>
          <p:nvPr/>
        </p:nvSpPr>
        <p:spPr>
          <a:xfrm>
            <a:off x="-1" y="11538748"/>
            <a:ext cx="24384001" cy="1061514"/>
          </a:xfrm>
          <a:prstGeom prst="rect">
            <a:avLst/>
          </a:prstGeom>
          <a:solidFill>
            <a:schemeClr val="accent1">
              <a:satOff val="-39116"/>
              <a:lumOff val="15539"/>
            </a:schemeClr>
          </a:solidFill>
          <a:ln w="12700">
            <a:miter lim="400000"/>
          </a:ln>
          <a:effectLst>
            <a:outerShdw sx="100000" sy="100000" kx="0" ky="0" algn="b" rotWithShape="0" blurRad="50800" dist="0" dir="18900000">
              <a:srgbClr val="000000">
                <a:alpha val="80000"/>
              </a:srgbClr>
            </a:outerShdw>
          </a:effectLst>
        </p:spPr>
        <p:txBody>
          <a:bodyPr lIns="38099" tIns="38099" rIns="38099" bIns="38099" anchor="ctr"/>
          <a:lstStyle/>
          <a:p>
            <a:pPr/>
          </a:p>
        </p:txBody>
      </p:sp>
      <p:pic>
        <p:nvPicPr>
          <p:cNvPr id="148" name="Title-homepage-image.png" descr="Title-homepage-image.png"/>
          <p:cNvPicPr>
            <a:picLocks noChangeAspect="1"/>
          </p:cNvPicPr>
          <p:nvPr/>
        </p:nvPicPr>
        <p:blipFill>
          <a:blip r:embed="rId2">
            <a:extLst/>
          </a:blip>
          <a:stretch>
            <a:fillRect/>
          </a:stretch>
        </p:blipFill>
        <p:spPr>
          <a:xfrm>
            <a:off x="19636988" y="11564833"/>
            <a:ext cx="3441737" cy="1009344"/>
          </a:xfrm>
          <a:prstGeom prst="rect">
            <a:avLst/>
          </a:prstGeom>
          <a:ln w="25400">
            <a:solidFill>
              <a:srgbClr val="FFFFFF"/>
            </a:solidFill>
          </a:ln>
          <a:effectLst>
            <a:outerShdw sx="100000" sy="100000" kx="0" ky="0" algn="b" rotWithShape="0" blurRad="190500" dist="12700" dir="5400000">
              <a:srgbClr val="000000"/>
            </a:outerShdw>
          </a:effectLst>
        </p:spPr>
      </p:pic>
      <p:sp>
        <p:nvSpPr>
          <p:cNvPr id="149" name="It displays all the Hot Topics under discussion in the Forum…"/>
          <p:cNvSpPr txBox="1"/>
          <p:nvPr/>
        </p:nvSpPr>
        <p:spPr>
          <a:xfrm>
            <a:off x="14623936" y="4021926"/>
            <a:ext cx="8526338" cy="7391399"/>
          </a:xfrm>
          <a:prstGeom prst="rect">
            <a:avLst/>
          </a:prstGeom>
          <a:ln w="12700">
            <a:miter lim="400000"/>
          </a:ln>
          <a:extLst>
            <a:ext uri="{C572A759-6A51-4108-AA02-DFA0A04FC94B}">
              <ma14:wrappingTextBoxFlag xmlns:ma14="http://schemas.microsoft.com/office/mac/drawingml/2011/main" val="1"/>
            </a:ext>
          </a:extLst>
        </p:spPr>
        <p:txBody>
          <a:bodyPr lIns="38099" tIns="38099" rIns="38099" bIns="38099" anchor="ctr">
            <a:spAutoFit/>
          </a:bodyPr>
          <a:lstStyle/>
          <a:p>
            <a:pPr marL="360947" indent="-360947" algn="l" defTabSz="825500">
              <a:spcBef>
                <a:spcPts val="1200"/>
              </a:spcBef>
              <a:buClr>
                <a:srgbClr val="F2FF71"/>
              </a:buClr>
              <a:buSzPct val="150000"/>
              <a:buChar char="•"/>
              <a:defRPr sz="36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It displays all the Hot Topics under discussion</a:t>
            </a:r>
            <a:br/>
            <a:r>
              <a:t>in the Forum</a:t>
            </a:r>
          </a:p>
          <a:p>
            <a:pPr marL="360947" indent="-360947" algn="l" defTabSz="825500">
              <a:spcBef>
                <a:spcPts val="1200"/>
              </a:spcBef>
              <a:buClr>
                <a:srgbClr val="F2FF71"/>
              </a:buClr>
              <a:buSzPct val="150000"/>
              <a:buChar char="•"/>
              <a:defRPr sz="36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Allows those who’ve never used the Forum to explore what it offers</a:t>
            </a:r>
          </a:p>
          <a:p>
            <a:pPr marL="360947" indent="-360947" algn="l" defTabSz="825500">
              <a:spcBef>
                <a:spcPts val="1200"/>
              </a:spcBef>
              <a:buClr>
                <a:srgbClr val="F2FF71"/>
              </a:buClr>
              <a:buSzPct val="150000"/>
              <a:buChar char="•"/>
              <a:defRPr sz="36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It does not require logging in, as was the case previously</a:t>
            </a:r>
          </a:p>
          <a:p>
            <a:pPr marL="360947" indent="-360947" algn="l" defTabSz="825500">
              <a:spcBef>
                <a:spcPts val="1200"/>
              </a:spcBef>
              <a:buClr>
                <a:srgbClr val="F2FF71"/>
              </a:buClr>
              <a:buSzPct val="150000"/>
              <a:buChar char="•"/>
              <a:defRPr sz="36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This allows existing members to see at a glance what is trending</a:t>
            </a:r>
          </a:p>
          <a:p>
            <a:pPr marL="360947" indent="-360947" algn="l" defTabSz="825500">
              <a:spcBef>
                <a:spcPts val="1200"/>
              </a:spcBef>
              <a:buClr>
                <a:srgbClr val="F2FF71"/>
              </a:buClr>
              <a:buSzPct val="150000"/>
              <a:buChar char="•"/>
              <a:defRPr sz="36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It enables existing members to introduce other A.A. members to the Forum unobtrusively</a:t>
            </a:r>
          </a:p>
          <a:p>
            <a:pPr marL="360947" indent="-360947" algn="l" defTabSz="825500">
              <a:spcBef>
                <a:spcPts val="1200"/>
              </a:spcBef>
              <a:buClr>
                <a:srgbClr val="F2FF71"/>
              </a:buClr>
              <a:buSzPct val="150000"/>
              <a:buChar char="•"/>
              <a:defRPr sz="36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WordPress “front end”</a:t>
            </a:r>
          </a:p>
        </p:txBody>
      </p:sp>
      <p:sp>
        <p:nvSpPr>
          <p:cNvPr id="150" name="Each option links to AA.org in a new window…"/>
          <p:cNvSpPr txBox="1"/>
          <p:nvPr/>
        </p:nvSpPr>
        <p:spPr>
          <a:xfrm>
            <a:off x="14571648" y="1368162"/>
            <a:ext cx="8630913" cy="2528340"/>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algn="l" defTabSz="825500">
              <a:lnSpc>
                <a:spcPct val="110000"/>
              </a:lnSpc>
              <a:spcBef>
                <a:spcPts val="600"/>
              </a:spcBef>
              <a:defRPr sz="2500">
                <a:effectLst>
                  <a:outerShdw sx="100000" sy="100000" kx="0" ky="0" algn="b" rotWithShape="0" blurRad="76200" dist="38100" dir="3540000">
                    <a:srgbClr val="000000">
                      <a:alpha val="90000"/>
                    </a:srgbClr>
                  </a:outerShdw>
                </a:effectLst>
                <a:latin typeface="Arial"/>
                <a:ea typeface="Arial"/>
                <a:cs typeface="Arial"/>
                <a:sym typeface="Arial"/>
              </a:defRPr>
            </a:pPr>
          </a:p>
          <a:p>
            <a:pPr algn="l" defTabSz="825500">
              <a:defRPr b="1" sz="60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Our homepage was updated in late 2022</a:t>
            </a:r>
          </a:p>
        </p:txBody>
      </p:sp>
      <p:pic>
        <p:nvPicPr>
          <p:cNvPr id="151" name="TIAA-homepage.png" descr="TIAA-homepage.png"/>
          <p:cNvPicPr>
            <a:picLocks noChangeAspect="1"/>
          </p:cNvPicPr>
          <p:nvPr/>
        </p:nvPicPr>
        <p:blipFill>
          <a:blip r:embed="rId3">
            <a:extLst/>
          </a:blip>
          <a:stretch>
            <a:fillRect/>
          </a:stretch>
        </p:blipFill>
        <p:spPr>
          <a:xfrm>
            <a:off x="4438650" y="1244747"/>
            <a:ext cx="9569028" cy="11856493"/>
          </a:xfrm>
          <a:prstGeom prst="rect">
            <a:avLst/>
          </a:prstGeom>
          <a:ln w="12700">
            <a:solidFill>
              <a:srgbClr val="FFFFFF"/>
            </a:solidFill>
          </a:ln>
          <a:effectLst>
            <a:outerShdw sx="100000" sy="100000" kx="0" ky="0" algn="b" rotWithShape="0" blurRad="190500" dist="12700" dir="5400000">
              <a:srgbClr val="000000">
                <a:alpha val="66984"/>
              </a:srgbClr>
            </a:outerShdw>
          </a:effectLst>
        </p:spPr>
      </p:pic>
      <p:sp>
        <p:nvSpPr>
          <p:cNvPr id="152" name="Each option links to AA.org in a new window…"/>
          <p:cNvSpPr txBox="1"/>
          <p:nvPr/>
        </p:nvSpPr>
        <p:spPr>
          <a:xfrm>
            <a:off x="6578237" y="11564525"/>
            <a:ext cx="18592261" cy="1238252"/>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defTabSz="520065">
              <a:lnSpc>
                <a:spcPct val="110000"/>
              </a:lnSpc>
              <a:spcBef>
                <a:spcPts val="300"/>
              </a:spcBef>
              <a:defRPr sz="1575">
                <a:effectLst>
                  <a:outerShdw sx="100000" sy="100000" kx="0" ky="0" algn="b" rotWithShape="0" blurRad="48006" dist="24003" dir="3540000">
                    <a:srgbClr val="000000">
                      <a:alpha val="90000"/>
                    </a:srgbClr>
                  </a:outerShdw>
                </a:effectLst>
                <a:latin typeface="Arial"/>
                <a:ea typeface="Arial"/>
                <a:cs typeface="Arial"/>
                <a:sym typeface="Arial"/>
              </a:defRPr>
            </a:pPr>
          </a:p>
          <a:p>
            <a:pPr defTabSz="520065">
              <a:lnSpc>
                <a:spcPct val="110000"/>
              </a:lnSpc>
              <a:defRPr b="1" sz="3024">
                <a:solidFill>
                  <a:srgbClr val="F2FF71"/>
                </a:solidFill>
                <a:effectLst>
                  <a:outerShdw sx="100000" sy="100000" kx="0" ky="0" algn="b" rotWithShape="0" blurRad="48006" dist="24003" dir="3540000">
                    <a:srgbClr val="000000">
                      <a:alpha val="90000"/>
                    </a:srgbClr>
                  </a:outerShdw>
                </a:effectLst>
                <a:latin typeface="Arial Narrow"/>
                <a:ea typeface="Arial Narrow"/>
                <a:cs typeface="Arial Narrow"/>
                <a:sym typeface="Arial Narrow"/>
              </a:defRPr>
            </a:pPr>
            <a:r>
              <a:t>TIAA-forum.org</a:t>
            </a:r>
          </a:p>
        </p:txBody>
      </p:sp>
      <p:sp>
        <p:nvSpPr>
          <p:cNvPr id="153" name="Each option links to AA.org in a new window…"/>
          <p:cNvSpPr txBox="1"/>
          <p:nvPr/>
        </p:nvSpPr>
        <p:spPr>
          <a:xfrm>
            <a:off x="1298747" y="11691833"/>
            <a:ext cx="2732944" cy="880913"/>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algn="l" defTabSz="825500">
              <a:spcBef>
                <a:spcPts val="600"/>
              </a:spcBef>
              <a:defRPr sz="1700">
                <a:effectLst>
                  <a:outerShdw sx="100000" sy="100000" kx="0" ky="0" algn="b" rotWithShape="0" blurRad="76200" dist="38100" dir="3540000">
                    <a:srgbClr val="000000">
                      <a:alpha val="90000"/>
                    </a:srgbClr>
                  </a:outerShdw>
                </a:effectLst>
                <a:latin typeface="Arial"/>
                <a:ea typeface="Arial"/>
                <a:cs typeface="Arial"/>
                <a:sym typeface="Arial"/>
              </a:defRPr>
            </a:pPr>
          </a:p>
          <a:p>
            <a:pPr algn="l" defTabSz="825500">
              <a:defRPr sz="1700">
                <a:solidFill>
                  <a:srgbClr val="F2FF71"/>
                </a:solidFill>
                <a:effectLst>
                  <a:outerShdw sx="100000" sy="100000" kx="0" ky="0" algn="b" rotWithShape="0" blurRad="76200" dist="38100" dir="3540000">
                    <a:srgbClr val="000000">
                      <a:alpha val="90000"/>
                    </a:srgbClr>
                  </a:outerShdw>
                </a:effectLst>
                <a:latin typeface="Arial"/>
                <a:ea typeface="Arial"/>
                <a:cs typeface="Arial"/>
                <a:sym typeface="Arial"/>
              </a:defRPr>
            </a:pPr>
            <a:r>
              <a:t>5 of 17 – 08.15.23</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E3480"/>
            </a:gs>
            <a:gs pos="0">
              <a:srgbClr val="31348A"/>
            </a:gs>
            <a:gs pos="65046">
              <a:srgbClr val="333399"/>
            </a:gs>
            <a:gs pos="82917">
              <a:srgbClr val="2F4BAA"/>
            </a:gs>
            <a:gs pos="100000">
              <a:schemeClr val="accent1"/>
            </a:gs>
          </a:gsLst>
          <a:lin ang="4705855" scaled="0"/>
        </a:gradFill>
      </p:bgPr>
    </p:bg>
    <p:spTree>
      <p:nvGrpSpPr>
        <p:cNvPr id="1" name=""/>
        <p:cNvGrpSpPr/>
        <p:nvPr/>
      </p:nvGrpSpPr>
      <p:grpSpPr>
        <a:xfrm>
          <a:off x="0" y="0"/>
          <a:ext cx="0" cy="0"/>
          <a:chOff x="0" y="0"/>
          <a:chExt cx="0" cy="0"/>
        </a:xfrm>
      </p:grpSpPr>
      <p:sp>
        <p:nvSpPr>
          <p:cNvPr id="155" name="Rectangle"/>
          <p:cNvSpPr/>
          <p:nvPr/>
        </p:nvSpPr>
        <p:spPr>
          <a:xfrm>
            <a:off x="-1" y="11538748"/>
            <a:ext cx="24384001" cy="1061514"/>
          </a:xfrm>
          <a:prstGeom prst="rect">
            <a:avLst/>
          </a:prstGeom>
          <a:solidFill>
            <a:schemeClr val="accent1">
              <a:satOff val="-39116"/>
              <a:lumOff val="15539"/>
            </a:schemeClr>
          </a:solidFill>
          <a:ln w="12700">
            <a:miter lim="400000"/>
          </a:ln>
          <a:effectLst>
            <a:outerShdw sx="100000" sy="100000" kx="0" ky="0" algn="b" rotWithShape="0" blurRad="50800" dist="0" dir="18900000">
              <a:srgbClr val="000000">
                <a:alpha val="80000"/>
              </a:srgbClr>
            </a:outerShdw>
          </a:effectLst>
        </p:spPr>
        <p:txBody>
          <a:bodyPr lIns="38099" tIns="38099" rIns="38099" bIns="38099" anchor="ctr"/>
          <a:lstStyle/>
          <a:p>
            <a:pPr/>
          </a:p>
        </p:txBody>
      </p:sp>
      <p:pic>
        <p:nvPicPr>
          <p:cNvPr id="156" name="Title-homepage-image.png" descr="Title-homepage-image.png"/>
          <p:cNvPicPr>
            <a:picLocks noChangeAspect="1"/>
          </p:cNvPicPr>
          <p:nvPr/>
        </p:nvPicPr>
        <p:blipFill>
          <a:blip r:embed="rId2">
            <a:extLst/>
          </a:blip>
          <a:stretch>
            <a:fillRect/>
          </a:stretch>
        </p:blipFill>
        <p:spPr>
          <a:xfrm>
            <a:off x="19636988" y="11564833"/>
            <a:ext cx="3441737" cy="1009344"/>
          </a:xfrm>
          <a:prstGeom prst="rect">
            <a:avLst/>
          </a:prstGeom>
          <a:ln w="25400">
            <a:solidFill>
              <a:srgbClr val="FFFFFF"/>
            </a:solidFill>
          </a:ln>
          <a:effectLst>
            <a:outerShdw sx="100000" sy="100000" kx="0" ky="0" algn="b" rotWithShape="0" blurRad="190500" dist="12700" dir="5400000">
              <a:srgbClr val="000000"/>
            </a:outerShdw>
          </a:effectLst>
        </p:spPr>
      </p:pic>
      <p:sp>
        <p:nvSpPr>
          <p:cNvPr id="157" name="It displays all the Categories in the Forum on a left-hand navigator sidebar…"/>
          <p:cNvSpPr txBox="1"/>
          <p:nvPr/>
        </p:nvSpPr>
        <p:spPr>
          <a:xfrm>
            <a:off x="14623936" y="3590126"/>
            <a:ext cx="8526338" cy="7238999"/>
          </a:xfrm>
          <a:prstGeom prst="rect">
            <a:avLst/>
          </a:prstGeom>
          <a:ln w="12700">
            <a:miter lim="400000"/>
          </a:ln>
          <a:extLst>
            <a:ext uri="{C572A759-6A51-4108-AA02-DFA0A04FC94B}">
              <ma14:wrappingTextBoxFlag xmlns:ma14="http://schemas.microsoft.com/office/mac/drawingml/2011/main" val="1"/>
            </a:ext>
          </a:extLst>
        </p:spPr>
        <p:txBody>
          <a:bodyPr lIns="38099" tIns="38099" rIns="38099" bIns="38099" anchor="ctr">
            <a:spAutoFit/>
          </a:bodyPr>
          <a:lstStyle/>
          <a:p>
            <a:pPr marL="360947" indent="-360947" algn="l" defTabSz="825500">
              <a:spcBef>
                <a:spcPts val="1200"/>
              </a:spcBef>
              <a:buClr>
                <a:srgbClr val="F2FF71"/>
              </a:buClr>
              <a:buSzPct val="150000"/>
              <a:buChar char="•"/>
              <a:defRPr sz="36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It displays all the Categories in the Forum on a left-hand navigator sidebar</a:t>
            </a:r>
          </a:p>
          <a:p>
            <a:pPr marL="360947" indent="-360947" algn="l" defTabSz="825500">
              <a:spcBef>
                <a:spcPts val="1200"/>
              </a:spcBef>
              <a:buClr>
                <a:srgbClr val="F2FF71"/>
              </a:buClr>
              <a:buSzPct val="150000"/>
              <a:buChar char="•"/>
              <a:defRPr sz="36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Enables a quick, top to bottom scan of all available categories</a:t>
            </a:r>
          </a:p>
          <a:p>
            <a:pPr marL="360947" indent="-360947" algn="l" defTabSz="825500">
              <a:spcBef>
                <a:spcPts val="1200"/>
              </a:spcBef>
              <a:buClr>
                <a:srgbClr val="F2FF71"/>
              </a:buClr>
              <a:buSzPct val="150000"/>
              <a:buChar char="•"/>
              <a:defRPr sz="36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Allows a member to select All Categories (bottom of the navigator) if the ‘classic’ view is preferred (as we know, many alcoholics hate change)</a:t>
            </a:r>
          </a:p>
          <a:p>
            <a:pPr marL="360947" indent="-360947" algn="l" defTabSz="825500">
              <a:spcBef>
                <a:spcPts val="1200"/>
              </a:spcBef>
              <a:buClr>
                <a:srgbClr val="F2FF71"/>
              </a:buClr>
              <a:buSzPct val="150000"/>
              <a:buChar char="•"/>
              <a:defRPr sz="36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Once a specific Category is entered, graphics and other behavior are as previously displayed</a:t>
            </a:r>
          </a:p>
          <a:p>
            <a:pPr algn="l" defTabSz="825500">
              <a:spcBef>
                <a:spcPts val="1200"/>
              </a:spcBef>
              <a:defRPr sz="36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p>
        </p:txBody>
      </p:sp>
      <p:sp>
        <p:nvSpPr>
          <p:cNvPr id="158" name="Each option links to AA.org in a new window…"/>
          <p:cNvSpPr txBox="1"/>
          <p:nvPr/>
        </p:nvSpPr>
        <p:spPr>
          <a:xfrm>
            <a:off x="14571648" y="1368162"/>
            <a:ext cx="8630913" cy="2528340"/>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algn="l" defTabSz="734694">
              <a:lnSpc>
                <a:spcPct val="110000"/>
              </a:lnSpc>
              <a:spcBef>
                <a:spcPts val="500"/>
              </a:spcBef>
              <a:defRPr sz="2225">
                <a:effectLst>
                  <a:outerShdw sx="100000" sy="100000" kx="0" ky="0" algn="b" rotWithShape="0" blurRad="67818" dist="33909" dir="3540000">
                    <a:srgbClr val="000000">
                      <a:alpha val="90000"/>
                    </a:srgbClr>
                  </a:outerShdw>
                </a:effectLst>
                <a:latin typeface="Arial"/>
                <a:ea typeface="Arial"/>
                <a:cs typeface="Arial"/>
                <a:sym typeface="Arial"/>
              </a:defRPr>
            </a:pPr>
          </a:p>
          <a:p>
            <a:pPr algn="l" defTabSz="734694">
              <a:defRPr b="1" sz="5340">
                <a:solidFill>
                  <a:srgbClr val="F2FF71"/>
                </a:solidFill>
                <a:effectLst>
                  <a:outerShdw sx="100000" sy="100000" kx="0" ky="0" algn="b" rotWithShape="0" blurRad="67818" dist="33909" dir="3540000">
                    <a:srgbClr val="000000">
                      <a:alpha val="90000"/>
                    </a:srgbClr>
                  </a:outerShdw>
                </a:effectLst>
                <a:latin typeface="Arial Narrow"/>
                <a:ea typeface="Arial Narrow"/>
                <a:cs typeface="Arial Narrow"/>
                <a:sym typeface="Arial Narrow"/>
              </a:defRPr>
            </a:pPr>
            <a:r>
              <a:t>Our new Forum Home</a:t>
            </a:r>
            <a:br/>
            <a:r>
              <a:t>landing page was added in 2023 </a:t>
            </a:r>
          </a:p>
        </p:txBody>
      </p:sp>
      <p:pic>
        <p:nvPicPr>
          <p:cNvPr id="159" name="Forum-Members-Landing-page.jpg" descr="Forum-Members-Landing-page.jpg"/>
          <p:cNvPicPr>
            <a:picLocks noChangeAspect="1"/>
          </p:cNvPicPr>
          <p:nvPr/>
        </p:nvPicPr>
        <p:blipFill>
          <a:blip r:embed="rId3">
            <a:extLst/>
          </a:blip>
          <a:stretch>
            <a:fillRect/>
          </a:stretch>
        </p:blipFill>
        <p:spPr>
          <a:xfrm>
            <a:off x="4442853" y="1244522"/>
            <a:ext cx="9556781" cy="8640282"/>
          </a:xfrm>
          <a:prstGeom prst="rect">
            <a:avLst/>
          </a:prstGeom>
          <a:ln w="12700">
            <a:miter lim="400000"/>
          </a:ln>
          <a:effectLst>
            <a:outerShdw sx="100000" sy="100000" kx="0" ky="0" algn="b" rotWithShape="0" blurRad="190500" dist="12700" dir="5400000">
              <a:srgbClr val="000000">
                <a:alpha val="66984"/>
              </a:srgbClr>
            </a:outerShdw>
          </a:effectLst>
        </p:spPr>
      </p:pic>
      <p:sp>
        <p:nvSpPr>
          <p:cNvPr id="160" name="Each option links to AA.org in a new window…"/>
          <p:cNvSpPr txBox="1"/>
          <p:nvPr/>
        </p:nvSpPr>
        <p:spPr>
          <a:xfrm>
            <a:off x="4482737" y="11564525"/>
            <a:ext cx="18592262" cy="1238252"/>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defTabSz="520065">
              <a:lnSpc>
                <a:spcPct val="110000"/>
              </a:lnSpc>
              <a:spcBef>
                <a:spcPts val="300"/>
              </a:spcBef>
              <a:defRPr sz="1575">
                <a:effectLst>
                  <a:outerShdw sx="100000" sy="100000" kx="0" ky="0" algn="b" rotWithShape="0" blurRad="48006" dist="24003" dir="3540000">
                    <a:srgbClr val="000000">
                      <a:alpha val="90000"/>
                    </a:srgbClr>
                  </a:outerShdw>
                </a:effectLst>
                <a:latin typeface="Arial"/>
                <a:ea typeface="Arial"/>
                <a:cs typeface="Arial"/>
                <a:sym typeface="Arial"/>
              </a:defRPr>
            </a:pPr>
          </a:p>
          <a:p>
            <a:pPr defTabSz="520065">
              <a:lnSpc>
                <a:spcPct val="110000"/>
              </a:lnSpc>
              <a:defRPr b="1" sz="3024">
                <a:solidFill>
                  <a:srgbClr val="F2FF71"/>
                </a:solidFill>
                <a:effectLst>
                  <a:outerShdw sx="100000" sy="100000" kx="0" ky="0" algn="b" rotWithShape="0" blurRad="48006" dist="24003" dir="3540000">
                    <a:srgbClr val="000000">
                      <a:alpha val="90000"/>
                    </a:srgbClr>
                  </a:outerShdw>
                </a:effectLst>
                <a:latin typeface="Arial Narrow"/>
                <a:ea typeface="Arial Narrow"/>
                <a:cs typeface="Arial Narrow"/>
                <a:sym typeface="Arial Narrow"/>
              </a:defRPr>
            </a:pPr>
            <a:r>
              <a:t>TIAA-forum.org</a:t>
            </a:r>
          </a:p>
        </p:txBody>
      </p:sp>
      <p:sp>
        <p:nvSpPr>
          <p:cNvPr id="161" name="Each option links to AA.org in a new window…"/>
          <p:cNvSpPr txBox="1"/>
          <p:nvPr/>
        </p:nvSpPr>
        <p:spPr>
          <a:xfrm>
            <a:off x="1298747" y="11691833"/>
            <a:ext cx="2732944" cy="880913"/>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algn="l" defTabSz="825500">
              <a:spcBef>
                <a:spcPts val="600"/>
              </a:spcBef>
              <a:defRPr sz="1700">
                <a:effectLst>
                  <a:outerShdw sx="100000" sy="100000" kx="0" ky="0" algn="b" rotWithShape="0" blurRad="76200" dist="38100" dir="3540000">
                    <a:srgbClr val="000000">
                      <a:alpha val="90000"/>
                    </a:srgbClr>
                  </a:outerShdw>
                </a:effectLst>
                <a:latin typeface="Arial"/>
                <a:ea typeface="Arial"/>
                <a:cs typeface="Arial"/>
                <a:sym typeface="Arial"/>
              </a:defRPr>
            </a:pPr>
          </a:p>
          <a:p>
            <a:pPr algn="l" defTabSz="825500">
              <a:defRPr sz="1700">
                <a:solidFill>
                  <a:srgbClr val="F2FF71"/>
                </a:solidFill>
                <a:effectLst>
                  <a:outerShdw sx="100000" sy="100000" kx="0" ky="0" algn="b" rotWithShape="0" blurRad="76200" dist="38100" dir="3540000">
                    <a:srgbClr val="000000">
                      <a:alpha val="90000"/>
                    </a:srgbClr>
                  </a:outerShdw>
                </a:effectLst>
                <a:latin typeface="Arial"/>
                <a:ea typeface="Arial"/>
                <a:cs typeface="Arial"/>
                <a:sym typeface="Arial"/>
              </a:defRPr>
            </a:pPr>
            <a:r>
              <a:t>6 of 17 – 08.15.23</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E3480"/>
            </a:gs>
            <a:gs pos="0">
              <a:srgbClr val="31348A"/>
            </a:gs>
            <a:gs pos="65046">
              <a:srgbClr val="333399"/>
            </a:gs>
            <a:gs pos="82917">
              <a:srgbClr val="2F4BAA"/>
            </a:gs>
            <a:gs pos="100000">
              <a:schemeClr val="accent1"/>
            </a:gs>
          </a:gsLst>
          <a:lin ang="4705855" scaled="0"/>
        </a:gradFill>
      </p:bgPr>
    </p:bg>
    <p:spTree>
      <p:nvGrpSpPr>
        <p:cNvPr id="1" name=""/>
        <p:cNvGrpSpPr/>
        <p:nvPr/>
      </p:nvGrpSpPr>
      <p:grpSpPr>
        <a:xfrm>
          <a:off x="0" y="0"/>
          <a:ext cx="0" cy="0"/>
          <a:chOff x="0" y="0"/>
          <a:chExt cx="0" cy="0"/>
        </a:xfrm>
      </p:grpSpPr>
      <p:sp>
        <p:nvSpPr>
          <p:cNvPr id="163" name="Rectangle"/>
          <p:cNvSpPr/>
          <p:nvPr/>
        </p:nvSpPr>
        <p:spPr>
          <a:xfrm>
            <a:off x="-1" y="11538748"/>
            <a:ext cx="24384001" cy="1061514"/>
          </a:xfrm>
          <a:prstGeom prst="rect">
            <a:avLst/>
          </a:prstGeom>
          <a:solidFill>
            <a:schemeClr val="accent1">
              <a:satOff val="-39116"/>
              <a:lumOff val="15539"/>
            </a:schemeClr>
          </a:solidFill>
          <a:ln w="12700">
            <a:miter lim="400000"/>
          </a:ln>
          <a:effectLst>
            <a:outerShdw sx="100000" sy="100000" kx="0" ky="0" algn="b" rotWithShape="0" blurRad="50800" dist="0" dir="18900000">
              <a:srgbClr val="000000">
                <a:alpha val="80000"/>
              </a:srgbClr>
            </a:outerShdw>
          </a:effectLst>
        </p:spPr>
        <p:txBody>
          <a:bodyPr lIns="38099" tIns="38099" rIns="38099" bIns="38099" anchor="ctr"/>
          <a:lstStyle/>
          <a:p>
            <a:pPr/>
          </a:p>
        </p:txBody>
      </p:sp>
      <p:pic>
        <p:nvPicPr>
          <p:cNvPr id="164" name="Title-homepage-image.png" descr="Title-homepage-image.png"/>
          <p:cNvPicPr>
            <a:picLocks noChangeAspect="1"/>
          </p:cNvPicPr>
          <p:nvPr/>
        </p:nvPicPr>
        <p:blipFill>
          <a:blip r:embed="rId2">
            <a:extLst/>
          </a:blip>
          <a:stretch>
            <a:fillRect/>
          </a:stretch>
        </p:blipFill>
        <p:spPr>
          <a:xfrm>
            <a:off x="19636988" y="11564833"/>
            <a:ext cx="3441737" cy="1009344"/>
          </a:xfrm>
          <a:prstGeom prst="rect">
            <a:avLst/>
          </a:prstGeom>
          <a:ln w="25400">
            <a:solidFill>
              <a:srgbClr val="FFFFFF"/>
            </a:solidFill>
          </a:ln>
          <a:effectLst>
            <a:outerShdw sx="100000" sy="100000" kx="0" ky="0" algn="b" rotWithShape="0" blurRad="190500" dist="12700" dir="5400000">
              <a:srgbClr val="000000"/>
            </a:outerShdw>
          </a:effectLst>
        </p:spPr>
      </p:pic>
      <p:sp>
        <p:nvSpPr>
          <p:cNvPr id="165" name="All Archives chairs from each of the 93 Areas invited to join the Forum during the National AA Archives yearly workshop…"/>
          <p:cNvSpPr txBox="1"/>
          <p:nvPr/>
        </p:nvSpPr>
        <p:spPr>
          <a:xfrm>
            <a:off x="14535036" y="3437726"/>
            <a:ext cx="8526338" cy="7950199"/>
          </a:xfrm>
          <a:prstGeom prst="rect">
            <a:avLst/>
          </a:prstGeom>
          <a:ln w="12700">
            <a:miter lim="400000"/>
          </a:ln>
          <a:extLst>
            <a:ext uri="{C572A759-6A51-4108-AA02-DFA0A04FC94B}">
              <ma14:wrappingTextBoxFlag xmlns:ma14="http://schemas.microsoft.com/office/mac/drawingml/2011/main" val="1"/>
            </a:ext>
          </a:extLst>
        </p:spPr>
        <p:txBody>
          <a:bodyPr lIns="38099" tIns="38099" rIns="38099" bIns="38099" anchor="ctr">
            <a:spAutoFit/>
          </a:bodyPr>
          <a:lstStyle/>
          <a:p>
            <a:pPr marL="360947" indent="-360947" algn="l" defTabSz="825500">
              <a:spcBef>
                <a:spcPts val="1200"/>
              </a:spcBef>
              <a:buClr>
                <a:srgbClr val="F2FF71"/>
              </a:buClr>
              <a:buSzPct val="150000"/>
              <a:buChar char="•"/>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All Archives chairs from each of the 93 Areas invited to join the Forum during the National AA Archives yearly workshop</a:t>
            </a:r>
          </a:p>
          <a:p>
            <a:pPr marL="360947" indent="-360947" algn="l" defTabSz="825500">
              <a:spcBef>
                <a:spcPts val="1200"/>
              </a:spcBef>
              <a:buClr>
                <a:srgbClr val="F2FF71"/>
              </a:buClr>
              <a:buSzPct val="150000"/>
              <a:buChar char="•"/>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Enables a central facility in which anyone interested in AA Archives can share their experience, or ask questions of others</a:t>
            </a:r>
          </a:p>
          <a:p>
            <a:pPr marL="360947" indent="-360947" algn="l" defTabSz="825500">
              <a:spcBef>
                <a:spcPts val="1200"/>
              </a:spcBef>
              <a:buClr>
                <a:srgbClr val="F2FF71"/>
              </a:buClr>
              <a:buSzPct val="150000"/>
              <a:buChar char="•"/>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Members of the Forum who join the Archives Group will always land in the Archives Category upon logging in, although they are free to explore and search the remainder of the Forum</a:t>
            </a:r>
          </a:p>
          <a:p>
            <a:pPr marL="360947" indent="-360947" algn="l" defTabSz="825500">
              <a:spcBef>
                <a:spcPts val="1200"/>
              </a:spcBef>
              <a:buClr>
                <a:srgbClr val="F2FF71"/>
              </a:buClr>
              <a:buSzPct val="150000"/>
              <a:buChar char="•"/>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Demonstrates the potential for Categories dedicated to the common standing committees at the Area, District and Intergroup/Central Office levels(eg, Accessibility, Public Information, Treatment/H&amp;I etc)</a:t>
            </a:r>
          </a:p>
          <a:p>
            <a:pPr algn="l" defTabSz="825500">
              <a:spcBef>
                <a:spcPts val="1200"/>
              </a:spcBef>
              <a:defRPr sz="36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p>
        </p:txBody>
      </p:sp>
      <p:sp>
        <p:nvSpPr>
          <p:cNvPr id="166" name="Each option links to AA.org in a new window…"/>
          <p:cNvSpPr txBox="1"/>
          <p:nvPr/>
        </p:nvSpPr>
        <p:spPr>
          <a:xfrm>
            <a:off x="14571648" y="1368162"/>
            <a:ext cx="8630913" cy="2014824"/>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lvl1pPr algn="l" defTabSz="825500">
              <a:defRPr b="1" sz="60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lvl1pPr>
          </a:lstStyle>
          <a:p>
            <a:pPr/>
            <a:r>
              <a:t>A new Archives category added in 2022  </a:t>
            </a:r>
          </a:p>
        </p:txBody>
      </p:sp>
      <p:pic>
        <p:nvPicPr>
          <p:cNvPr id="167" name="Archives.jpg" descr="Archives.jpg"/>
          <p:cNvPicPr>
            <a:picLocks noChangeAspect="1"/>
          </p:cNvPicPr>
          <p:nvPr/>
        </p:nvPicPr>
        <p:blipFill>
          <a:blip r:embed="rId3">
            <a:extLst/>
          </a:blip>
          <a:stretch>
            <a:fillRect/>
          </a:stretch>
        </p:blipFill>
        <p:spPr>
          <a:xfrm>
            <a:off x="4444065" y="1230110"/>
            <a:ext cx="9554357" cy="10276090"/>
          </a:xfrm>
          <a:prstGeom prst="rect">
            <a:avLst/>
          </a:prstGeom>
          <a:ln w="12700">
            <a:miter lim="400000"/>
          </a:ln>
          <a:effectLst>
            <a:outerShdw sx="100000" sy="100000" kx="0" ky="0" algn="b" rotWithShape="0" blurRad="190500" dist="12700" dir="5400000">
              <a:srgbClr val="000000">
                <a:alpha val="66984"/>
              </a:srgbClr>
            </a:outerShdw>
          </a:effectLst>
        </p:spPr>
      </p:pic>
      <p:sp>
        <p:nvSpPr>
          <p:cNvPr id="168" name="Each option links to AA.org in a new window…"/>
          <p:cNvSpPr txBox="1"/>
          <p:nvPr/>
        </p:nvSpPr>
        <p:spPr>
          <a:xfrm>
            <a:off x="4482737" y="11564525"/>
            <a:ext cx="18592262" cy="1238252"/>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defTabSz="520065">
              <a:lnSpc>
                <a:spcPct val="110000"/>
              </a:lnSpc>
              <a:spcBef>
                <a:spcPts val="300"/>
              </a:spcBef>
              <a:defRPr sz="1575">
                <a:effectLst>
                  <a:outerShdw sx="100000" sy="100000" kx="0" ky="0" algn="b" rotWithShape="0" blurRad="48006" dist="24003" dir="3540000">
                    <a:srgbClr val="000000">
                      <a:alpha val="90000"/>
                    </a:srgbClr>
                  </a:outerShdw>
                </a:effectLst>
                <a:latin typeface="Arial"/>
                <a:ea typeface="Arial"/>
                <a:cs typeface="Arial"/>
                <a:sym typeface="Arial"/>
              </a:defRPr>
            </a:pPr>
          </a:p>
          <a:p>
            <a:pPr defTabSz="520065">
              <a:lnSpc>
                <a:spcPct val="110000"/>
              </a:lnSpc>
              <a:defRPr b="1" sz="3024">
                <a:solidFill>
                  <a:srgbClr val="F2FF71"/>
                </a:solidFill>
                <a:effectLst>
                  <a:outerShdw sx="100000" sy="100000" kx="0" ky="0" algn="b" rotWithShape="0" blurRad="48006" dist="24003" dir="3540000">
                    <a:srgbClr val="000000">
                      <a:alpha val="90000"/>
                    </a:srgbClr>
                  </a:outerShdw>
                </a:effectLst>
                <a:latin typeface="Arial Narrow"/>
                <a:ea typeface="Arial Narrow"/>
                <a:cs typeface="Arial Narrow"/>
                <a:sym typeface="Arial Narrow"/>
              </a:defRPr>
            </a:pPr>
            <a:r>
              <a:t>TIAA-forum.org</a:t>
            </a:r>
          </a:p>
        </p:txBody>
      </p:sp>
      <p:sp>
        <p:nvSpPr>
          <p:cNvPr id="169" name="Each option links to AA.org in a new window…"/>
          <p:cNvSpPr txBox="1"/>
          <p:nvPr/>
        </p:nvSpPr>
        <p:spPr>
          <a:xfrm>
            <a:off x="1298747" y="11691833"/>
            <a:ext cx="2732944" cy="880913"/>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algn="l" defTabSz="825500">
              <a:spcBef>
                <a:spcPts val="600"/>
              </a:spcBef>
              <a:defRPr sz="1700">
                <a:effectLst>
                  <a:outerShdw sx="100000" sy="100000" kx="0" ky="0" algn="b" rotWithShape="0" blurRad="76200" dist="38100" dir="3540000">
                    <a:srgbClr val="000000">
                      <a:alpha val="90000"/>
                    </a:srgbClr>
                  </a:outerShdw>
                </a:effectLst>
                <a:latin typeface="Arial"/>
                <a:ea typeface="Arial"/>
                <a:cs typeface="Arial"/>
                <a:sym typeface="Arial"/>
              </a:defRPr>
            </a:pPr>
          </a:p>
          <a:p>
            <a:pPr algn="l" defTabSz="825500">
              <a:defRPr sz="1700">
                <a:solidFill>
                  <a:srgbClr val="F2FF71"/>
                </a:solidFill>
                <a:effectLst>
                  <a:outerShdw sx="100000" sy="100000" kx="0" ky="0" algn="b" rotWithShape="0" blurRad="76200" dist="38100" dir="3540000">
                    <a:srgbClr val="000000">
                      <a:alpha val="90000"/>
                    </a:srgbClr>
                  </a:outerShdw>
                </a:effectLst>
                <a:latin typeface="Arial"/>
                <a:ea typeface="Arial"/>
                <a:cs typeface="Arial"/>
                <a:sym typeface="Arial"/>
              </a:defRPr>
            </a:pPr>
            <a:r>
              <a:t>7 of 17 – 08.15.23</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E3480"/>
            </a:gs>
            <a:gs pos="0">
              <a:srgbClr val="31348A"/>
            </a:gs>
            <a:gs pos="65046">
              <a:srgbClr val="333399"/>
            </a:gs>
            <a:gs pos="82917">
              <a:srgbClr val="2F4BAA"/>
            </a:gs>
            <a:gs pos="100000">
              <a:schemeClr val="accent1"/>
            </a:gs>
          </a:gsLst>
          <a:lin ang="4705855" scaled="0"/>
        </a:gradFill>
      </p:bgPr>
    </p:bg>
    <p:spTree>
      <p:nvGrpSpPr>
        <p:cNvPr id="1" name=""/>
        <p:cNvGrpSpPr/>
        <p:nvPr/>
      </p:nvGrpSpPr>
      <p:grpSpPr>
        <a:xfrm>
          <a:off x="0" y="0"/>
          <a:ext cx="0" cy="0"/>
          <a:chOff x="0" y="0"/>
          <a:chExt cx="0" cy="0"/>
        </a:xfrm>
      </p:grpSpPr>
      <p:sp>
        <p:nvSpPr>
          <p:cNvPr id="171" name="Rectangle"/>
          <p:cNvSpPr/>
          <p:nvPr/>
        </p:nvSpPr>
        <p:spPr>
          <a:xfrm>
            <a:off x="-1" y="11538748"/>
            <a:ext cx="24384001" cy="1061514"/>
          </a:xfrm>
          <a:prstGeom prst="rect">
            <a:avLst/>
          </a:prstGeom>
          <a:solidFill>
            <a:schemeClr val="accent1">
              <a:satOff val="-39116"/>
              <a:lumOff val="15539"/>
            </a:schemeClr>
          </a:solidFill>
          <a:ln w="12700">
            <a:miter lim="400000"/>
          </a:ln>
          <a:effectLst>
            <a:outerShdw sx="100000" sy="100000" kx="0" ky="0" algn="b" rotWithShape="0" blurRad="50800" dist="0" dir="18900000">
              <a:srgbClr val="000000">
                <a:alpha val="80000"/>
              </a:srgbClr>
            </a:outerShdw>
          </a:effectLst>
        </p:spPr>
        <p:txBody>
          <a:bodyPr lIns="38099" tIns="38099" rIns="38099" bIns="38099" anchor="ctr"/>
          <a:lstStyle/>
          <a:p>
            <a:pPr/>
          </a:p>
        </p:txBody>
      </p:sp>
      <p:pic>
        <p:nvPicPr>
          <p:cNvPr id="172" name="Title-homepage-image.png" descr="Title-homepage-image.png"/>
          <p:cNvPicPr>
            <a:picLocks noChangeAspect="1"/>
          </p:cNvPicPr>
          <p:nvPr/>
        </p:nvPicPr>
        <p:blipFill>
          <a:blip r:embed="rId2">
            <a:extLst/>
          </a:blip>
          <a:stretch>
            <a:fillRect/>
          </a:stretch>
        </p:blipFill>
        <p:spPr>
          <a:xfrm>
            <a:off x="19636988" y="11564833"/>
            <a:ext cx="3441737" cy="1009344"/>
          </a:xfrm>
          <a:prstGeom prst="rect">
            <a:avLst/>
          </a:prstGeom>
          <a:ln w="25400">
            <a:solidFill>
              <a:srgbClr val="FFFFFF"/>
            </a:solidFill>
          </a:ln>
          <a:effectLst>
            <a:outerShdw sx="100000" sy="100000" kx="0" ky="0" algn="b" rotWithShape="0" blurRad="190500" dist="12700" dir="5400000">
              <a:srgbClr val="000000"/>
            </a:outerShdw>
          </a:effectLst>
        </p:spPr>
      </p:pic>
      <p:sp>
        <p:nvSpPr>
          <p:cNvPr id="173" name="How do I . . . ?…"/>
          <p:cNvSpPr txBox="1"/>
          <p:nvPr/>
        </p:nvSpPr>
        <p:spPr>
          <a:xfrm>
            <a:off x="4870336" y="4212751"/>
            <a:ext cx="8190910" cy="6299199"/>
          </a:xfrm>
          <a:prstGeom prst="rect">
            <a:avLst/>
          </a:prstGeom>
          <a:ln w="12700">
            <a:miter lim="400000"/>
          </a:ln>
          <a:extLst>
            <a:ext uri="{C572A759-6A51-4108-AA02-DFA0A04FC94B}">
              <ma14:wrappingTextBoxFlag xmlns:ma14="http://schemas.microsoft.com/office/mac/drawingml/2011/main" val="1"/>
            </a:ext>
          </a:extLst>
        </p:spPr>
        <p:txBody>
          <a:bodyPr lIns="38099" tIns="38099" rIns="38099" bIns="38099" anchor="ctr">
            <a:spAutoFit/>
          </a:bodyPr>
          <a:lstStyle/>
          <a:p>
            <a:pPr algn="l" defTabSz="825500">
              <a:spcBef>
                <a:spcPts val="1200"/>
              </a:spcBef>
              <a:defRPr b="1" sz="48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How do I . . . ?</a:t>
            </a:r>
          </a:p>
          <a:p>
            <a:pPr marL="360947" indent="-360947" algn="l" defTabSz="825500">
              <a:spcBef>
                <a:spcPts val="1200"/>
              </a:spcBef>
              <a:buClr>
                <a:srgbClr val="F2FF71"/>
              </a:buClr>
              <a:buSzPct val="150000"/>
              <a:buChar char="•"/>
              <a:defRPr sz="36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Set up a website for  . . . </a:t>
            </a:r>
          </a:p>
          <a:p>
            <a:pPr marL="360947" indent="-360947" algn="l" defTabSz="825500">
              <a:spcBef>
                <a:spcPts val="1200"/>
              </a:spcBef>
              <a:buClr>
                <a:srgbClr val="F2FF71"/>
              </a:buClr>
              <a:buSzPct val="150000"/>
              <a:buChar char="•"/>
              <a:defRPr sz="36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Run a hybrid District meeting</a:t>
            </a:r>
          </a:p>
          <a:p>
            <a:pPr algn="l" defTabSz="825500">
              <a:spcBef>
                <a:spcPts val="3000"/>
              </a:spcBef>
              <a:defRPr b="1" sz="48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Here’s my experience</a:t>
            </a:r>
          </a:p>
          <a:p>
            <a:pPr marL="360947" indent="-360947" algn="l" defTabSz="825500">
              <a:spcBef>
                <a:spcPts val="1200"/>
              </a:spcBef>
              <a:buClr>
                <a:srgbClr val="F2FF71"/>
              </a:buClr>
              <a:buSzPct val="150000"/>
              <a:buChar char="•"/>
              <a:defRPr sz="36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Running a hybrid election assembly</a:t>
            </a:r>
          </a:p>
          <a:p>
            <a:pPr marL="360947" indent="-360947" algn="l" defTabSz="825500">
              <a:spcBef>
                <a:spcPts val="1200"/>
              </a:spcBef>
              <a:buClr>
                <a:srgbClr val="F2FF71"/>
              </a:buClr>
              <a:buSzPct val="150000"/>
              <a:buChar char="•"/>
              <a:defRPr sz="36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Setting up a chat function on our Intergroup website</a:t>
            </a:r>
          </a:p>
          <a:p>
            <a:pPr marL="360947" indent="-360947" algn="l" defTabSz="825500">
              <a:spcBef>
                <a:spcPts val="1200"/>
              </a:spcBef>
              <a:buClr>
                <a:srgbClr val="F2FF71"/>
              </a:buClr>
              <a:buSzPct val="150000"/>
              <a:buChar char="•"/>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p>
        </p:txBody>
      </p:sp>
      <p:sp>
        <p:nvSpPr>
          <p:cNvPr id="174" name="Each option links to AA.org in a new window…"/>
          <p:cNvSpPr txBox="1"/>
          <p:nvPr/>
        </p:nvSpPr>
        <p:spPr>
          <a:xfrm>
            <a:off x="4449136" y="1238939"/>
            <a:ext cx="18659463" cy="1947015"/>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defTabSz="825500">
              <a:lnSpc>
                <a:spcPct val="110000"/>
              </a:lnSpc>
              <a:spcBef>
                <a:spcPts val="600"/>
              </a:spcBef>
              <a:defRPr sz="2500">
                <a:effectLst>
                  <a:outerShdw sx="100000" sy="100000" kx="0" ky="0" algn="b" rotWithShape="0" blurRad="76200" dist="38100" dir="3540000">
                    <a:srgbClr val="000000">
                      <a:alpha val="90000"/>
                    </a:srgbClr>
                  </a:outerShdw>
                </a:effectLst>
                <a:latin typeface="Arial"/>
                <a:ea typeface="Arial"/>
                <a:cs typeface="Arial"/>
                <a:sym typeface="Arial"/>
              </a:defRPr>
            </a:pPr>
          </a:p>
          <a:p>
            <a:pPr defTabSz="825500">
              <a:lnSpc>
                <a:spcPct val="110000"/>
              </a:lnSpc>
              <a:defRPr sz="72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Kinds of discussions on </a:t>
            </a:r>
            <a:r>
              <a:rPr>
                <a:solidFill>
                  <a:srgbClr val="FFFFFF"/>
                </a:solidFill>
              </a:rPr>
              <a:t>TIAA-forum.org</a:t>
            </a:r>
          </a:p>
        </p:txBody>
      </p:sp>
      <p:sp>
        <p:nvSpPr>
          <p:cNvPr id="175" name="Line"/>
          <p:cNvSpPr/>
          <p:nvPr/>
        </p:nvSpPr>
        <p:spPr>
          <a:xfrm>
            <a:off x="4493714" y="3312609"/>
            <a:ext cx="18544908" cy="1"/>
          </a:xfrm>
          <a:prstGeom prst="line">
            <a:avLst/>
          </a:prstGeom>
          <a:ln w="25400">
            <a:solidFill>
              <a:srgbClr val="FFFFFF"/>
            </a:solidFill>
          </a:ln>
          <a:effectLst>
            <a:outerShdw sx="100000" sy="100000" kx="0" ky="0" algn="b" rotWithShape="0" blurRad="127000" dist="72642" dir="2866504">
              <a:srgbClr val="000000">
                <a:alpha val="80000"/>
              </a:srgbClr>
            </a:outerShdw>
          </a:effectLst>
        </p:spPr>
        <p:txBody>
          <a:bodyPr lIns="45718" tIns="45718" rIns="45718" bIns="45718"/>
          <a:lstStyle/>
          <a:p>
            <a:pPr>
              <a:defRPr>
                <a:solidFill>
                  <a:srgbClr val="FF0000"/>
                </a:solidFill>
              </a:defRPr>
            </a:pPr>
          </a:p>
        </p:txBody>
      </p:sp>
      <p:sp>
        <p:nvSpPr>
          <p:cNvPr id="176" name="Help! My _____________ is down, broken, giving me an error…"/>
          <p:cNvSpPr txBox="1"/>
          <p:nvPr/>
        </p:nvSpPr>
        <p:spPr>
          <a:xfrm>
            <a:off x="13747635" y="4207615"/>
            <a:ext cx="8190910" cy="7531099"/>
          </a:xfrm>
          <a:prstGeom prst="rect">
            <a:avLst/>
          </a:prstGeom>
          <a:ln w="12700">
            <a:miter lim="400000"/>
          </a:ln>
          <a:extLst>
            <a:ext uri="{C572A759-6A51-4108-AA02-DFA0A04FC94B}">
              <ma14:wrappingTextBoxFlag xmlns:ma14="http://schemas.microsoft.com/office/mac/drawingml/2011/main" val="1"/>
            </a:ext>
          </a:extLst>
        </p:spPr>
        <p:txBody>
          <a:bodyPr lIns="38099" tIns="38099" rIns="38099" bIns="38099" anchor="ctr">
            <a:spAutoFit/>
          </a:bodyPr>
          <a:lstStyle/>
          <a:p>
            <a:pPr algn="l" defTabSz="825500">
              <a:spcBef>
                <a:spcPts val="1200"/>
              </a:spcBef>
              <a:defRPr b="1" sz="48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Help! My </a:t>
            </a:r>
            <a:r>
              <a:rPr b="0"/>
              <a:t>_____________</a:t>
            </a:r>
            <a:r>
              <a:t> is down, broken, giving me an error</a:t>
            </a:r>
          </a:p>
          <a:p>
            <a:pPr marL="360947" indent="-360947" algn="l" defTabSz="825500">
              <a:spcBef>
                <a:spcPts val="1200"/>
              </a:spcBef>
              <a:buClr>
                <a:srgbClr val="F2FF71"/>
              </a:buClr>
              <a:buSzPct val="150000"/>
              <a:buChar char="•"/>
              <a:defRPr sz="36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Websites, virtual meeting software,</a:t>
            </a:r>
            <a:br/>
            <a:r>
              <a:t>donation page, etc.</a:t>
            </a:r>
          </a:p>
          <a:p>
            <a:pPr algn="l" defTabSz="825500">
              <a:spcBef>
                <a:spcPts val="3000"/>
              </a:spcBef>
              <a:defRPr b="1" sz="48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Anyone with experience in . . . ?</a:t>
            </a:r>
          </a:p>
          <a:p>
            <a:pPr marL="360947" indent="-360947" algn="l" defTabSz="825500">
              <a:spcBef>
                <a:spcPts val="1200"/>
              </a:spcBef>
              <a:buClr>
                <a:srgbClr val="F2FF71"/>
              </a:buClr>
              <a:buSzPct val="150000"/>
              <a:buChar char="•"/>
              <a:defRPr sz="36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Chairing a group conscience</a:t>
            </a:r>
          </a:p>
          <a:p>
            <a:pPr marL="360947" indent="-360947" algn="l" defTabSz="825500">
              <a:spcBef>
                <a:spcPts val="1200"/>
              </a:spcBef>
              <a:buClr>
                <a:srgbClr val="F2FF71"/>
              </a:buClr>
              <a:buSzPct val="150000"/>
              <a:buChar char="•"/>
              <a:defRPr sz="36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Dealing with conflict between virtual and</a:t>
            </a:r>
            <a:br/>
            <a:r>
              <a:t>in-person meeting attendance</a:t>
            </a:r>
          </a:p>
          <a:p>
            <a:pPr algn="l" defTabSz="825500">
              <a:spcBef>
                <a:spcPts val="1200"/>
              </a:spcBef>
              <a:defRPr sz="36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p>
          <a:p>
            <a:pPr marL="360947" indent="-360947" algn="l" defTabSz="825500">
              <a:spcBef>
                <a:spcPts val="1200"/>
              </a:spcBef>
              <a:buClr>
                <a:srgbClr val="F2FF71"/>
              </a:buClr>
              <a:buSzPct val="150000"/>
              <a:buChar char="•"/>
              <a:defRPr sz="3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p>
        </p:txBody>
      </p:sp>
      <p:sp>
        <p:nvSpPr>
          <p:cNvPr id="177" name="Each option links to AA.org in a new window…"/>
          <p:cNvSpPr txBox="1"/>
          <p:nvPr/>
        </p:nvSpPr>
        <p:spPr>
          <a:xfrm>
            <a:off x="4482737" y="11564525"/>
            <a:ext cx="18592262" cy="1238252"/>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defTabSz="520065">
              <a:lnSpc>
                <a:spcPct val="110000"/>
              </a:lnSpc>
              <a:spcBef>
                <a:spcPts val="300"/>
              </a:spcBef>
              <a:defRPr sz="1575">
                <a:effectLst>
                  <a:outerShdw sx="100000" sy="100000" kx="0" ky="0" algn="b" rotWithShape="0" blurRad="48006" dist="24003" dir="3540000">
                    <a:srgbClr val="000000">
                      <a:alpha val="90000"/>
                    </a:srgbClr>
                  </a:outerShdw>
                </a:effectLst>
                <a:latin typeface="Arial"/>
                <a:ea typeface="Arial"/>
                <a:cs typeface="Arial"/>
                <a:sym typeface="Arial"/>
              </a:defRPr>
            </a:pPr>
          </a:p>
          <a:p>
            <a:pPr defTabSz="520065">
              <a:lnSpc>
                <a:spcPct val="110000"/>
              </a:lnSpc>
              <a:defRPr b="1" sz="3024">
                <a:solidFill>
                  <a:srgbClr val="F2FF71"/>
                </a:solidFill>
                <a:effectLst>
                  <a:outerShdw sx="100000" sy="100000" kx="0" ky="0" algn="b" rotWithShape="0" blurRad="48006" dist="24003" dir="3540000">
                    <a:srgbClr val="000000">
                      <a:alpha val="90000"/>
                    </a:srgbClr>
                  </a:outerShdw>
                </a:effectLst>
                <a:latin typeface="Arial Narrow"/>
                <a:ea typeface="Arial Narrow"/>
                <a:cs typeface="Arial Narrow"/>
                <a:sym typeface="Arial Narrow"/>
              </a:defRPr>
            </a:pPr>
            <a:r>
              <a:t>TIAA-forum.org</a:t>
            </a:r>
          </a:p>
        </p:txBody>
      </p:sp>
      <p:sp>
        <p:nvSpPr>
          <p:cNvPr id="178" name="Each option links to AA.org in a new window…"/>
          <p:cNvSpPr txBox="1"/>
          <p:nvPr/>
        </p:nvSpPr>
        <p:spPr>
          <a:xfrm>
            <a:off x="1298747" y="11691833"/>
            <a:ext cx="2732944" cy="880913"/>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algn="l" defTabSz="825500">
              <a:spcBef>
                <a:spcPts val="600"/>
              </a:spcBef>
              <a:defRPr sz="1700">
                <a:effectLst>
                  <a:outerShdw sx="100000" sy="100000" kx="0" ky="0" algn="b" rotWithShape="0" blurRad="76200" dist="38100" dir="3540000">
                    <a:srgbClr val="000000">
                      <a:alpha val="90000"/>
                    </a:srgbClr>
                  </a:outerShdw>
                </a:effectLst>
                <a:latin typeface="Arial"/>
                <a:ea typeface="Arial"/>
                <a:cs typeface="Arial"/>
                <a:sym typeface="Arial"/>
              </a:defRPr>
            </a:pPr>
          </a:p>
          <a:p>
            <a:pPr algn="l" defTabSz="825500">
              <a:defRPr sz="1700">
                <a:solidFill>
                  <a:srgbClr val="F2FF71"/>
                </a:solidFill>
                <a:effectLst>
                  <a:outerShdw sx="100000" sy="100000" kx="0" ky="0" algn="b" rotWithShape="0" blurRad="76200" dist="38100" dir="3540000">
                    <a:srgbClr val="000000">
                      <a:alpha val="90000"/>
                    </a:srgbClr>
                  </a:outerShdw>
                </a:effectLst>
                <a:latin typeface="Arial"/>
                <a:ea typeface="Arial"/>
                <a:cs typeface="Arial"/>
                <a:sym typeface="Arial"/>
              </a:defRPr>
            </a:pPr>
            <a:r>
              <a:t>8 of 17 – 08.15.23</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E3480"/>
            </a:gs>
            <a:gs pos="0">
              <a:srgbClr val="31348A"/>
            </a:gs>
            <a:gs pos="65046">
              <a:srgbClr val="333399"/>
            </a:gs>
            <a:gs pos="82917">
              <a:srgbClr val="2F4BAA"/>
            </a:gs>
            <a:gs pos="100000">
              <a:schemeClr val="accent1"/>
            </a:gs>
          </a:gsLst>
          <a:lin ang="4705855" scaled="0"/>
        </a:gradFill>
      </p:bgPr>
    </p:bg>
    <p:spTree>
      <p:nvGrpSpPr>
        <p:cNvPr id="1" name=""/>
        <p:cNvGrpSpPr/>
        <p:nvPr/>
      </p:nvGrpSpPr>
      <p:grpSpPr>
        <a:xfrm>
          <a:off x="0" y="0"/>
          <a:ext cx="0" cy="0"/>
          <a:chOff x="0" y="0"/>
          <a:chExt cx="0" cy="0"/>
        </a:xfrm>
      </p:grpSpPr>
      <p:sp>
        <p:nvSpPr>
          <p:cNvPr id="180" name="Rectangle"/>
          <p:cNvSpPr/>
          <p:nvPr/>
        </p:nvSpPr>
        <p:spPr>
          <a:xfrm>
            <a:off x="-1" y="11538748"/>
            <a:ext cx="24384001" cy="1061514"/>
          </a:xfrm>
          <a:prstGeom prst="rect">
            <a:avLst/>
          </a:prstGeom>
          <a:solidFill>
            <a:schemeClr val="accent1">
              <a:satOff val="-39116"/>
              <a:lumOff val="15539"/>
            </a:schemeClr>
          </a:solidFill>
          <a:ln w="12700">
            <a:miter lim="400000"/>
          </a:ln>
          <a:effectLst>
            <a:outerShdw sx="100000" sy="100000" kx="0" ky="0" algn="b" rotWithShape="0" blurRad="50800" dist="0" dir="18900000">
              <a:srgbClr val="000000">
                <a:alpha val="80000"/>
              </a:srgbClr>
            </a:outerShdw>
          </a:effectLst>
        </p:spPr>
        <p:txBody>
          <a:bodyPr lIns="38099" tIns="38099" rIns="38099" bIns="38099" anchor="ctr"/>
          <a:lstStyle/>
          <a:p>
            <a:pPr/>
          </a:p>
        </p:txBody>
      </p:sp>
      <p:pic>
        <p:nvPicPr>
          <p:cNvPr id="181" name="Title-homepage-image.png" descr="Title-homepage-image.png"/>
          <p:cNvPicPr>
            <a:picLocks noChangeAspect="1"/>
          </p:cNvPicPr>
          <p:nvPr/>
        </p:nvPicPr>
        <p:blipFill>
          <a:blip r:embed="rId2">
            <a:extLst/>
          </a:blip>
          <a:stretch>
            <a:fillRect/>
          </a:stretch>
        </p:blipFill>
        <p:spPr>
          <a:xfrm>
            <a:off x="19636988" y="11564833"/>
            <a:ext cx="3441737" cy="1009344"/>
          </a:xfrm>
          <a:prstGeom prst="rect">
            <a:avLst/>
          </a:prstGeom>
          <a:ln w="25400">
            <a:solidFill>
              <a:srgbClr val="FFFFFF"/>
            </a:solidFill>
          </a:ln>
          <a:effectLst>
            <a:outerShdw sx="100000" sy="100000" kx="0" ky="0" algn="b" rotWithShape="0" blurRad="190500" dist="12700" dir="5400000">
              <a:srgbClr val="000000"/>
            </a:outerShdw>
          </a:effectLst>
        </p:spPr>
      </p:pic>
      <p:sp>
        <p:nvSpPr>
          <p:cNvPr id="182" name="The forum was built on “Discourse,” one of the most popular forum platforms available…"/>
          <p:cNvSpPr txBox="1"/>
          <p:nvPr/>
        </p:nvSpPr>
        <p:spPr>
          <a:xfrm>
            <a:off x="4463936" y="4346101"/>
            <a:ext cx="8190910" cy="5676899"/>
          </a:xfrm>
          <a:prstGeom prst="rect">
            <a:avLst/>
          </a:prstGeom>
          <a:ln w="12700">
            <a:miter lim="400000"/>
          </a:ln>
          <a:extLst>
            <a:ext uri="{C572A759-6A51-4108-AA02-DFA0A04FC94B}">
              <ma14:wrappingTextBoxFlag xmlns:ma14="http://schemas.microsoft.com/office/mac/drawingml/2011/main" val="1"/>
            </a:ext>
          </a:extLst>
        </p:spPr>
        <p:txBody>
          <a:bodyPr lIns="38099" tIns="38099" rIns="38099" bIns="38099" anchor="ctr">
            <a:spAutoFit/>
          </a:bodyPr>
          <a:lstStyle/>
          <a:p>
            <a:pPr marL="360947" indent="-360947" algn="l" defTabSz="825500">
              <a:spcBef>
                <a:spcPts val="1200"/>
              </a:spcBef>
              <a:buClr>
                <a:srgbClr val="F2FF71"/>
              </a:buClr>
              <a:buSzPct val="150000"/>
              <a:buChar char="•"/>
              <a:defRPr sz="4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The forum was built on “Discourse,” one of the most popular forum platforms available</a:t>
            </a:r>
          </a:p>
          <a:p>
            <a:pPr marL="360947" indent="-360947" algn="l" defTabSz="825500">
              <a:spcBef>
                <a:spcPts val="1200"/>
              </a:spcBef>
              <a:buClr>
                <a:srgbClr val="F2FF71"/>
              </a:buClr>
              <a:buSzPct val="150000"/>
              <a:buChar char="•"/>
              <a:defRPr sz="4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Member posts (conversations) are grouped under “Categories,” which cover a wide spectrum of AA and its service structure</a:t>
            </a:r>
          </a:p>
          <a:p>
            <a:pPr marL="360947" indent="-360947" algn="l" defTabSz="825500">
              <a:spcBef>
                <a:spcPts val="1200"/>
              </a:spcBef>
              <a:buClr>
                <a:srgbClr val="F2FF71"/>
              </a:buClr>
              <a:buSzPct val="150000"/>
              <a:buChar char="•"/>
              <a:defRPr sz="4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All content on the forum is </a:t>
            </a:r>
            <a:r>
              <a:rPr u="sng"/>
              <a:t>searchable</a:t>
            </a:r>
          </a:p>
        </p:txBody>
      </p:sp>
      <p:sp>
        <p:nvSpPr>
          <p:cNvPr id="183" name="Each option links to AA.org in a new window…"/>
          <p:cNvSpPr txBox="1"/>
          <p:nvPr/>
        </p:nvSpPr>
        <p:spPr>
          <a:xfrm>
            <a:off x="4449136" y="1429439"/>
            <a:ext cx="18659463" cy="1674863"/>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defTabSz="825500">
              <a:lnSpc>
                <a:spcPct val="110000"/>
              </a:lnSpc>
              <a:defRPr sz="9000">
                <a:solidFill>
                  <a:srgbClr val="F2FF71"/>
                </a:solidFill>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How </a:t>
            </a:r>
            <a:r>
              <a:rPr>
                <a:solidFill>
                  <a:srgbClr val="FFFFFF"/>
                </a:solidFill>
              </a:rPr>
              <a:t>TIAA-forum.org</a:t>
            </a:r>
            <a:r>
              <a:t> Works</a:t>
            </a:r>
          </a:p>
        </p:txBody>
      </p:sp>
      <p:sp>
        <p:nvSpPr>
          <p:cNvPr id="184" name="Line"/>
          <p:cNvSpPr/>
          <p:nvPr/>
        </p:nvSpPr>
        <p:spPr>
          <a:xfrm>
            <a:off x="4493714" y="3312609"/>
            <a:ext cx="18544908" cy="1"/>
          </a:xfrm>
          <a:prstGeom prst="line">
            <a:avLst/>
          </a:prstGeom>
          <a:ln w="25400">
            <a:solidFill>
              <a:srgbClr val="FFFFFF"/>
            </a:solidFill>
          </a:ln>
          <a:effectLst>
            <a:outerShdw sx="100000" sy="100000" kx="0" ky="0" algn="b" rotWithShape="0" blurRad="127000" dist="72642" dir="2866504">
              <a:srgbClr val="000000">
                <a:alpha val="80000"/>
              </a:srgbClr>
            </a:outerShdw>
          </a:effectLst>
        </p:spPr>
        <p:txBody>
          <a:bodyPr lIns="45718" tIns="45718" rIns="45718" bIns="45718"/>
          <a:lstStyle/>
          <a:p>
            <a:pPr>
              <a:defRPr>
                <a:solidFill>
                  <a:srgbClr val="FF0000"/>
                </a:solidFill>
              </a:defRPr>
            </a:pPr>
          </a:p>
        </p:txBody>
      </p:sp>
      <p:sp>
        <p:nvSpPr>
          <p:cNvPr id="185" name="Members can post new topics (questions, information to share, etc.), or contribute to existing discussions by posting replies…"/>
          <p:cNvSpPr txBox="1"/>
          <p:nvPr/>
        </p:nvSpPr>
        <p:spPr>
          <a:xfrm>
            <a:off x="13798435" y="4365151"/>
            <a:ext cx="8190910" cy="5257799"/>
          </a:xfrm>
          <a:prstGeom prst="rect">
            <a:avLst/>
          </a:prstGeom>
          <a:ln w="12700">
            <a:miter lim="400000"/>
          </a:ln>
          <a:extLst>
            <a:ext uri="{C572A759-6A51-4108-AA02-DFA0A04FC94B}">
              <ma14:wrappingTextBoxFlag xmlns:ma14="http://schemas.microsoft.com/office/mac/drawingml/2011/main" val="1"/>
            </a:ext>
          </a:extLst>
        </p:spPr>
        <p:txBody>
          <a:bodyPr lIns="38099" tIns="38099" rIns="38099" bIns="38099" anchor="ctr">
            <a:spAutoFit/>
          </a:bodyPr>
          <a:lstStyle/>
          <a:p>
            <a:pPr marL="360947" indent="-360947" algn="l" defTabSz="825500">
              <a:spcBef>
                <a:spcPts val="1200"/>
              </a:spcBef>
              <a:buClr>
                <a:srgbClr val="F2FF71"/>
              </a:buClr>
              <a:buSzPct val="150000"/>
              <a:buChar char="•"/>
              <a:defRPr sz="4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Members can post new topics (questions, information to share, etc.), or contribute to existing discussions by posting replies</a:t>
            </a:r>
          </a:p>
          <a:p>
            <a:pPr marL="360947" indent="-360947" algn="l" defTabSz="825500">
              <a:spcBef>
                <a:spcPts val="1200"/>
              </a:spcBef>
              <a:buClr>
                <a:srgbClr val="F2FF71"/>
              </a:buClr>
              <a:buSzPct val="150000"/>
              <a:buChar char="•"/>
              <a:defRPr sz="4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Any AA member or person doing work for AA can join tiaa-forum.org</a:t>
            </a:r>
          </a:p>
          <a:p>
            <a:pPr marL="360947" indent="-360947" algn="l" defTabSz="825500">
              <a:spcBef>
                <a:spcPts val="1200"/>
              </a:spcBef>
              <a:buClr>
                <a:srgbClr val="F2FF71"/>
              </a:buClr>
              <a:buSzPct val="150000"/>
              <a:buChar char="•"/>
              <a:defRPr sz="4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r>
              <a:t>WordPress “front end”</a:t>
            </a:r>
          </a:p>
          <a:p>
            <a:pPr algn="l" defTabSz="825500">
              <a:spcBef>
                <a:spcPts val="1200"/>
              </a:spcBef>
              <a:defRPr sz="4000">
                <a:effectLst>
                  <a:outerShdw sx="100000" sy="100000" kx="0" ky="0" algn="b" rotWithShape="0" blurRad="76200" dist="38100" dir="3540000">
                    <a:srgbClr val="000000">
                      <a:alpha val="90000"/>
                    </a:srgbClr>
                  </a:outerShdw>
                </a:effectLst>
                <a:latin typeface="Arial Narrow"/>
                <a:ea typeface="Arial Narrow"/>
                <a:cs typeface="Arial Narrow"/>
                <a:sym typeface="Arial Narrow"/>
              </a:defRPr>
            </a:pPr>
          </a:p>
        </p:txBody>
      </p:sp>
      <p:sp>
        <p:nvSpPr>
          <p:cNvPr id="186" name="Each option links to AA.org in a new window…"/>
          <p:cNvSpPr txBox="1"/>
          <p:nvPr/>
        </p:nvSpPr>
        <p:spPr>
          <a:xfrm>
            <a:off x="4482737" y="11564525"/>
            <a:ext cx="18592262" cy="1238252"/>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defTabSz="520065">
              <a:lnSpc>
                <a:spcPct val="110000"/>
              </a:lnSpc>
              <a:spcBef>
                <a:spcPts val="300"/>
              </a:spcBef>
              <a:defRPr sz="1575">
                <a:effectLst>
                  <a:outerShdw sx="100000" sy="100000" kx="0" ky="0" algn="b" rotWithShape="0" blurRad="48006" dist="24003" dir="3540000">
                    <a:srgbClr val="000000">
                      <a:alpha val="90000"/>
                    </a:srgbClr>
                  </a:outerShdw>
                </a:effectLst>
                <a:latin typeface="Arial"/>
                <a:ea typeface="Arial"/>
                <a:cs typeface="Arial"/>
                <a:sym typeface="Arial"/>
              </a:defRPr>
            </a:pPr>
          </a:p>
          <a:p>
            <a:pPr defTabSz="520065">
              <a:lnSpc>
                <a:spcPct val="110000"/>
              </a:lnSpc>
              <a:defRPr b="1" sz="3024">
                <a:solidFill>
                  <a:srgbClr val="F2FF71"/>
                </a:solidFill>
                <a:effectLst>
                  <a:outerShdw sx="100000" sy="100000" kx="0" ky="0" algn="b" rotWithShape="0" blurRad="48006" dist="24003" dir="3540000">
                    <a:srgbClr val="000000">
                      <a:alpha val="90000"/>
                    </a:srgbClr>
                  </a:outerShdw>
                </a:effectLst>
                <a:latin typeface="Arial Narrow"/>
                <a:ea typeface="Arial Narrow"/>
                <a:cs typeface="Arial Narrow"/>
                <a:sym typeface="Arial Narrow"/>
              </a:defRPr>
            </a:pPr>
            <a:r>
              <a:t>TIAA-forum.org</a:t>
            </a:r>
          </a:p>
        </p:txBody>
      </p:sp>
      <p:sp>
        <p:nvSpPr>
          <p:cNvPr id="187" name="Each option links to AA.org in a new window…"/>
          <p:cNvSpPr txBox="1"/>
          <p:nvPr/>
        </p:nvSpPr>
        <p:spPr>
          <a:xfrm>
            <a:off x="1298747" y="11691833"/>
            <a:ext cx="2732944" cy="880913"/>
          </a:xfrm>
          <a:prstGeom prst="rect">
            <a:avLst/>
          </a:prstGeom>
          <a:ln w="12700">
            <a:miter lim="400000"/>
          </a:ln>
          <a:effectLst>
            <a:outerShdw sx="100000" sy="100000" kx="0" ky="0" algn="b" rotWithShape="0" blurRad="139700" dist="35215" dir="2700000">
              <a:srgbClr val="000000">
                <a:alpha val="8764"/>
              </a:srgbClr>
            </a:outerShdw>
          </a:effectLst>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algn="l" defTabSz="825500">
              <a:spcBef>
                <a:spcPts val="600"/>
              </a:spcBef>
              <a:defRPr sz="1700">
                <a:effectLst>
                  <a:outerShdw sx="100000" sy="100000" kx="0" ky="0" algn="b" rotWithShape="0" blurRad="76200" dist="38100" dir="3540000">
                    <a:srgbClr val="000000">
                      <a:alpha val="90000"/>
                    </a:srgbClr>
                  </a:outerShdw>
                </a:effectLst>
                <a:latin typeface="Arial"/>
                <a:ea typeface="Arial"/>
                <a:cs typeface="Arial"/>
                <a:sym typeface="Arial"/>
              </a:defRPr>
            </a:pPr>
          </a:p>
          <a:p>
            <a:pPr algn="l" defTabSz="825500">
              <a:defRPr sz="1700">
                <a:solidFill>
                  <a:srgbClr val="F2FF71"/>
                </a:solidFill>
                <a:effectLst>
                  <a:outerShdw sx="100000" sy="100000" kx="0" ky="0" algn="b" rotWithShape="0" blurRad="76200" dist="38100" dir="3540000">
                    <a:srgbClr val="000000">
                      <a:alpha val="90000"/>
                    </a:srgbClr>
                  </a:outerShdw>
                </a:effectLst>
                <a:latin typeface="Arial"/>
                <a:ea typeface="Arial"/>
                <a:cs typeface="Arial"/>
                <a:sym typeface="Arial"/>
              </a:defRPr>
            </a:pPr>
            <a:r>
              <a:t>9 of 17 – 08.15.23</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A7A7A7"/>
      </a:dk2>
      <a:lt2>
        <a:srgbClr val="535353"/>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a:ea typeface="Helvetica"/>
        <a:cs typeface="Helvetica"/>
      </a:majorFont>
      <a:minorFont>
        <a:latin typeface="Helvetica Neue"/>
        <a:ea typeface="Helvetica Neue"/>
        <a:cs typeface="Helvetica Neue"/>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0" dir="18900000">
              <a:srgbClr val="000000">
                <a:alpha val="80000"/>
              </a:srgbClr>
            </a:outerShdw>
          </a:effectLst>
        </a:effectStyle>
        <a:effectStyle>
          <a:effectLst>
            <a:outerShdw sx="100000" sy="100000" kx="0" ky="0" algn="b" rotWithShape="0" blurRad="50800" dist="0" dir="18900000">
              <a:srgbClr val="000000">
                <a:alpha val="80000"/>
              </a:srgbClr>
            </a:outerShdw>
          </a:effectLst>
        </a:effectStyle>
        <a:effectStyle>
          <a:effectLst>
            <a:outerShdw sx="100000" sy="100000" kx="0" ky="0" algn="b" rotWithShape="0" blurRad="508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w="25400" cap="flat">
          <a:solidFill>
            <a:schemeClr val="accent1"/>
          </a:solidFill>
          <a:prstDash val="solid"/>
          <a:round/>
        </a:ln>
        <a:effectLst>
          <a:outerShdw sx="100000" sy="100000" kx="0" ky="0" algn="b" rotWithShape="0" blurRad="50800" dist="0" dir="18900000">
            <a:srgbClr val="000000">
              <a:alpha val="80000"/>
            </a:srgbClr>
          </a:outerShdw>
        </a:effectLst>
        <a:sp3d/>
      </a:spPr>
      <a:bodyPr rot="0" spcFirstLastPara="1" vertOverflow="overflow" horzOverflow="overflow" vert="horz" wrap="square" lIns="38099" tIns="38099" rIns="38099" bIns="38099" numCol="1" spcCol="38100" rtlCol="0" anchor="ctr" upright="0">
        <a:spAutoFit/>
      </a:bodyPr>
      <a:lstStyle>
        <a:defPPr marL="0" marR="0" indent="0" algn="ctr" defTabSz="825499"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50800" dist="0" dir="18900000">
            <a:srgbClr val="000000">
              <a:alpha val="8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38099" tIns="38099" rIns="38099" bIns="38099" numCol="1" spcCol="38100" rtlCol="0" anchor="ctr" upright="0">
        <a:spAutoFit/>
      </a:bodyPr>
      <a:lstStyle>
        <a:defPPr marL="0" marR="0" indent="0" algn="ctr" defTabSz="825499"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A7A7A7"/>
      </a:dk2>
      <a:lt2>
        <a:srgbClr val="535353"/>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a:ea typeface="Helvetica"/>
        <a:cs typeface="Helvetica"/>
      </a:majorFont>
      <a:minorFont>
        <a:latin typeface="Helvetica Neue"/>
        <a:ea typeface="Helvetica Neue"/>
        <a:cs typeface="Helvetica Neue"/>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0" dir="18900000">
              <a:srgbClr val="000000">
                <a:alpha val="80000"/>
              </a:srgbClr>
            </a:outerShdw>
          </a:effectLst>
        </a:effectStyle>
        <a:effectStyle>
          <a:effectLst>
            <a:outerShdw sx="100000" sy="100000" kx="0" ky="0" algn="b" rotWithShape="0" blurRad="50800" dist="0" dir="18900000">
              <a:srgbClr val="000000">
                <a:alpha val="80000"/>
              </a:srgbClr>
            </a:outerShdw>
          </a:effectLst>
        </a:effectStyle>
        <a:effectStyle>
          <a:effectLst>
            <a:outerShdw sx="100000" sy="100000" kx="0" ky="0" algn="b" rotWithShape="0" blurRad="508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w="25400" cap="flat">
          <a:solidFill>
            <a:schemeClr val="accent1"/>
          </a:solidFill>
          <a:prstDash val="solid"/>
          <a:round/>
        </a:ln>
        <a:effectLst>
          <a:outerShdw sx="100000" sy="100000" kx="0" ky="0" algn="b" rotWithShape="0" blurRad="50800" dist="0" dir="18900000">
            <a:srgbClr val="000000">
              <a:alpha val="80000"/>
            </a:srgbClr>
          </a:outerShdw>
        </a:effectLst>
        <a:sp3d/>
      </a:spPr>
      <a:bodyPr rot="0" spcFirstLastPara="1" vertOverflow="overflow" horzOverflow="overflow" vert="horz" wrap="square" lIns="38099" tIns="38099" rIns="38099" bIns="38099" numCol="1" spcCol="38100" rtlCol="0" anchor="ctr" upright="0">
        <a:spAutoFit/>
      </a:bodyPr>
      <a:lstStyle>
        <a:defPPr marL="0" marR="0" indent="0" algn="ctr" defTabSz="825499"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50800" dist="0" dir="18900000">
            <a:srgbClr val="000000">
              <a:alpha val="8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38099" tIns="38099" rIns="38099" bIns="38099" numCol="1" spcCol="38100" rtlCol="0" anchor="ctr" upright="0">
        <a:spAutoFit/>
      </a:bodyPr>
      <a:lstStyle>
        <a:defPPr marL="0" marR="0" indent="0" algn="ctr" defTabSz="825499"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